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32"/>
  </p:notesMasterIdLst>
  <p:handoutMasterIdLst>
    <p:handoutMasterId r:id="rId33"/>
  </p:handoutMasterIdLst>
  <p:sldIdLst>
    <p:sldId id="459" r:id="rId2"/>
    <p:sldId id="460" r:id="rId3"/>
    <p:sldId id="461" r:id="rId4"/>
    <p:sldId id="462" r:id="rId5"/>
    <p:sldId id="463" r:id="rId6"/>
    <p:sldId id="289" r:id="rId7"/>
    <p:sldId id="431" r:id="rId8"/>
    <p:sldId id="388" r:id="rId9"/>
    <p:sldId id="414" r:id="rId10"/>
    <p:sldId id="450" r:id="rId11"/>
    <p:sldId id="449" r:id="rId12"/>
    <p:sldId id="455" r:id="rId13"/>
    <p:sldId id="448" r:id="rId14"/>
    <p:sldId id="407" r:id="rId15"/>
    <p:sldId id="435" r:id="rId16"/>
    <p:sldId id="401" r:id="rId17"/>
    <p:sldId id="433" r:id="rId18"/>
    <p:sldId id="439" r:id="rId19"/>
    <p:sldId id="442" r:id="rId20"/>
    <p:sldId id="409" r:id="rId21"/>
    <p:sldId id="426" r:id="rId22"/>
    <p:sldId id="443" r:id="rId23"/>
    <p:sldId id="453" r:id="rId24"/>
    <p:sldId id="410" r:id="rId25"/>
    <p:sldId id="428" r:id="rId26"/>
    <p:sldId id="438" r:id="rId27"/>
    <p:sldId id="451" r:id="rId28"/>
    <p:sldId id="387" r:id="rId29"/>
    <p:sldId id="437" r:id="rId30"/>
    <p:sldId id="458" r:id="rId31"/>
  </p:sldIdLst>
  <p:sldSz cx="12192000" cy="6858000"/>
  <p:notesSz cx="7010400" cy="9296400"/>
  <p:defaultTextStyle>
    <a:defPPr>
      <a:defRPr lang="ru-RU"/>
    </a:defPPr>
    <a:lvl1pPr algn="l" rtl="0" eaLnBrk="0" fontAlgn="base" hangingPunct="0">
      <a:spcBef>
        <a:spcPct val="0"/>
      </a:spcBef>
      <a:spcAft>
        <a:spcPct val="0"/>
      </a:spcAft>
      <a:defRPr kern="1200">
        <a:solidFill>
          <a:schemeClr val="tx1"/>
        </a:solidFill>
        <a:latin typeface="King" pitchFamily="2" charset="0"/>
        <a:ea typeface="+mn-ea"/>
        <a:cs typeface="+mn-cs"/>
      </a:defRPr>
    </a:lvl1pPr>
    <a:lvl2pPr marL="457200" algn="l" rtl="0" eaLnBrk="0" fontAlgn="base" hangingPunct="0">
      <a:spcBef>
        <a:spcPct val="0"/>
      </a:spcBef>
      <a:spcAft>
        <a:spcPct val="0"/>
      </a:spcAft>
      <a:defRPr kern="1200">
        <a:solidFill>
          <a:schemeClr val="tx1"/>
        </a:solidFill>
        <a:latin typeface="King" pitchFamily="2" charset="0"/>
        <a:ea typeface="+mn-ea"/>
        <a:cs typeface="+mn-cs"/>
      </a:defRPr>
    </a:lvl2pPr>
    <a:lvl3pPr marL="914400" algn="l" rtl="0" eaLnBrk="0" fontAlgn="base" hangingPunct="0">
      <a:spcBef>
        <a:spcPct val="0"/>
      </a:spcBef>
      <a:spcAft>
        <a:spcPct val="0"/>
      </a:spcAft>
      <a:defRPr kern="1200">
        <a:solidFill>
          <a:schemeClr val="tx1"/>
        </a:solidFill>
        <a:latin typeface="King" pitchFamily="2" charset="0"/>
        <a:ea typeface="+mn-ea"/>
        <a:cs typeface="+mn-cs"/>
      </a:defRPr>
    </a:lvl3pPr>
    <a:lvl4pPr marL="1371600" algn="l" rtl="0" eaLnBrk="0" fontAlgn="base" hangingPunct="0">
      <a:spcBef>
        <a:spcPct val="0"/>
      </a:spcBef>
      <a:spcAft>
        <a:spcPct val="0"/>
      </a:spcAft>
      <a:defRPr kern="1200">
        <a:solidFill>
          <a:schemeClr val="tx1"/>
        </a:solidFill>
        <a:latin typeface="King" pitchFamily="2" charset="0"/>
        <a:ea typeface="+mn-ea"/>
        <a:cs typeface="+mn-cs"/>
      </a:defRPr>
    </a:lvl4pPr>
    <a:lvl5pPr marL="1828800" algn="l" rtl="0" eaLnBrk="0" fontAlgn="base" hangingPunct="0">
      <a:spcBef>
        <a:spcPct val="0"/>
      </a:spcBef>
      <a:spcAft>
        <a:spcPct val="0"/>
      </a:spcAft>
      <a:defRPr kern="1200">
        <a:solidFill>
          <a:schemeClr val="tx1"/>
        </a:solidFill>
        <a:latin typeface="King" pitchFamily="2" charset="0"/>
        <a:ea typeface="+mn-ea"/>
        <a:cs typeface="+mn-cs"/>
      </a:defRPr>
    </a:lvl5pPr>
    <a:lvl6pPr marL="2286000" algn="l" defTabSz="914400" rtl="0" eaLnBrk="1" latinLnBrk="0" hangingPunct="1">
      <a:defRPr kern="1200">
        <a:solidFill>
          <a:schemeClr val="tx1"/>
        </a:solidFill>
        <a:latin typeface="King" pitchFamily="2" charset="0"/>
        <a:ea typeface="+mn-ea"/>
        <a:cs typeface="+mn-cs"/>
      </a:defRPr>
    </a:lvl6pPr>
    <a:lvl7pPr marL="2743200" algn="l" defTabSz="914400" rtl="0" eaLnBrk="1" latinLnBrk="0" hangingPunct="1">
      <a:defRPr kern="1200">
        <a:solidFill>
          <a:schemeClr val="tx1"/>
        </a:solidFill>
        <a:latin typeface="King" pitchFamily="2" charset="0"/>
        <a:ea typeface="+mn-ea"/>
        <a:cs typeface="+mn-cs"/>
      </a:defRPr>
    </a:lvl7pPr>
    <a:lvl8pPr marL="3200400" algn="l" defTabSz="914400" rtl="0" eaLnBrk="1" latinLnBrk="0" hangingPunct="1">
      <a:defRPr kern="1200">
        <a:solidFill>
          <a:schemeClr val="tx1"/>
        </a:solidFill>
        <a:latin typeface="King" pitchFamily="2" charset="0"/>
        <a:ea typeface="+mn-ea"/>
        <a:cs typeface="+mn-cs"/>
      </a:defRPr>
    </a:lvl8pPr>
    <a:lvl9pPr marL="3657600" algn="l" defTabSz="914400" rtl="0" eaLnBrk="1" latinLnBrk="0" hangingPunct="1">
      <a:defRPr kern="1200">
        <a:solidFill>
          <a:schemeClr val="tx1"/>
        </a:solidFill>
        <a:latin typeface="King" pitchFamily="2" charset="0"/>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guide id="3" orient="horz" pos="2928">
          <p15:clr>
            <a:srgbClr val="A4A3A4"/>
          </p15:clr>
        </p15:guide>
        <p15:guide id="4"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C305"/>
    <a:srgbClr val="DE6614"/>
    <a:srgbClr val="FF9966"/>
    <a:srgbClr val="FABE00"/>
    <a:srgbClr val="FFFF66"/>
    <a:srgbClr val="FFFF00"/>
    <a:srgbClr val="FFFFFF"/>
    <a:srgbClr val="F5F5F5"/>
    <a:srgbClr val="F8F6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2DCAC9-5AFB-4BE8-B18F-61F158BE102C}" v="33" dt="2020-05-07T19:54:55.407"/>
    <p1510:client id="{F0BB5AC5-3B8D-43B1-8837-3C42BB83EC8F}" v="117" dt="2020-05-08T14:39:05.0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58" autoAdjust="0"/>
    <p:restoredTop sz="71324" autoAdjust="0"/>
  </p:normalViewPr>
  <p:slideViewPr>
    <p:cSldViewPr>
      <p:cViewPr varScale="1">
        <p:scale>
          <a:sx n="79" d="100"/>
          <a:sy n="79" d="100"/>
        </p:scale>
        <p:origin x="1284" y="90"/>
      </p:cViewPr>
      <p:guideLst>
        <p:guide orient="horz" pos="2112"/>
        <p:guide pos="3840"/>
      </p:guideLst>
    </p:cSldViewPr>
  </p:slideViewPr>
  <p:outlineViewPr>
    <p:cViewPr>
      <p:scale>
        <a:sx n="25" d="100"/>
        <a:sy n="25" d="100"/>
      </p:scale>
      <p:origin x="0" y="0"/>
    </p:cViewPr>
  </p:outlineViewPr>
  <p:notesTextViewPr>
    <p:cViewPr>
      <p:scale>
        <a:sx n="3" d="2"/>
        <a:sy n="3" d="2"/>
      </p:scale>
      <p:origin x="0" y="0"/>
    </p:cViewPr>
  </p:notesTextViewPr>
  <p:sorterViewPr>
    <p:cViewPr>
      <p:scale>
        <a:sx n="70" d="100"/>
        <a:sy n="70" d="100"/>
      </p:scale>
      <p:origin x="0" y="0"/>
    </p:cViewPr>
  </p:sorterViewPr>
  <p:notesViewPr>
    <p:cSldViewPr>
      <p:cViewPr>
        <p:scale>
          <a:sx n="75" d="100"/>
          <a:sy n="75" d="100"/>
        </p:scale>
        <p:origin x="-1284" y="228"/>
      </p:cViewPr>
      <p:guideLst>
        <p:guide orient="horz" pos="3024"/>
        <p:guide pos="2304"/>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fs005\group\ENGRNG\2023-2028%20Rate%20Plan\ESC%20Presentation\PieChar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s005\group\ENGRNG\2023-2028%20Rate%20Plan\ESC%20Presentation\WW%20and%20SW%20footage%20by%20yea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s005\group\ENGRNG\2023-2028%20Rate%20Plan\ESC%20Presentation\WW%20and%20SW%20footage%20by%20year.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fs005\group\ENGRNG\2023-2028%20Rate%20Plan\ESC%20Presentation\PieChart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 of Collection System with Complete TV Inspection</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'TV Completion'!$A$2</c:f>
              <c:strCache>
                <c:ptCount val="1"/>
                <c:pt idx="0">
                  <c:v>Stormwater</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'TV Completion'!$B$1:$BR$1</c:f>
              <c:numCache>
                <c:formatCode>m/d/yyyy</c:formatCode>
                <c:ptCount val="69"/>
                <c:pt idx="0">
                  <c:v>38443</c:v>
                </c:pt>
                <c:pt idx="1">
                  <c:v>38534</c:v>
                </c:pt>
                <c:pt idx="2">
                  <c:v>38626</c:v>
                </c:pt>
                <c:pt idx="3">
                  <c:v>38718</c:v>
                </c:pt>
                <c:pt idx="4">
                  <c:v>38808</c:v>
                </c:pt>
                <c:pt idx="5">
                  <c:v>38899</c:v>
                </c:pt>
                <c:pt idx="6">
                  <c:v>38991</c:v>
                </c:pt>
                <c:pt idx="7">
                  <c:v>39083</c:v>
                </c:pt>
                <c:pt idx="8">
                  <c:v>39173</c:v>
                </c:pt>
                <c:pt idx="9">
                  <c:v>39264</c:v>
                </c:pt>
                <c:pt idx="10">
                  <c:v>39356</c:v>
                </c:pt>
                <c:pt idx="11">
                  <c:v>39448</c:v>
                </c:pt>
                <c:pt idx="12">
                  <c:v>39539</c:v>
                </c:pt>
                <c:pt idx="13">
                  <c:v>39630</c:v>
                </c:pt>
                <c:pt idx="14">
                  <c:v>39722</c:v>
                </c:pt>
                <c:pt idx="15">
                  <c:v>39814</c:v>
                </c:pt>
                <c:pt idx="16">
                  <c:v>39904</c:v>
                </c:pt>
                <c:pt idx="17">
                  <c:v>39995</c:v>
                </c:pt>
                <c:pt idx="18">
                  <c:v>40087</c:v>
                </c:pt>
                <c:pt idx="19">
                  <c:v>40179</c:v>
                </c:pt>
                <c:pt idx="20">
                  <c:v>40269</c:v>
                </c:pt>
                <c:pt idx="21">
                  <c:v>40360</c:v>
                </c:pt>
                <c:pt idx="22">
                  <c:v>40452</c:v>
                </c:pt>
                <c:pt idx="23">
                  <c:v>40544</c:v>
                </c:pt>
                <c:pt idx="24">
                  <c:v>40634</c:v>
                </c:pt>
                <c:pt idx="25">
                  <c:v>40725</c:v>
                </c:pt>
                <c:pt idx="26">
                  <c:v>40817</c:v>
                </c:pt>
                <c:pt idx="27">
                  <c:v>40909</c:v>
                </c:pt>
                <c:pt idx="28">
                  <c:v>41000</c:v>
                </c:pt>
                <c:pt idx="29">
                  <c:v>41091</c:v>
                </c:pt>
                <c:pt idx="30">
                  <c:v>41183</c:v>
                </c:pt>
                <c:pt idx="31">
                  <c:v>41275</c:v>
                </c:pt>
                <c:pt idx="32">
                  <c:v>41365</c:v>
                </c:pt>
                <c:pt idx="33">
                  <c:v>41456</c:v>
                </c:pt>
                <c:pt idx="34">
                  <c:v>41548</c:v>
                </c:pt>
                <c:pt idx="35">
                  <c:v>41640</c:v>
                </c:pt>
                <c:pt idx="36">
                  <c:v>41730</c:v>
                </c:pt>
                <c:pt idx="37">
                  <c:v>41821</c:v>
                </c:pt>
                <c:pt idx="38">
                  <c:v>41913</c:v>
                </c:pt>
                <c:pt idx="39">
                  <c:v>42005</c:v>
                </c:pt>
                <c:pt idx="40">
                  <c:v>42095</c:v>
                </c:pt>
                <c:pt idx="41">
                  <c:v>42186</c:v>
                </c:pt>
                <c:pt idx="42">
                  <c:v>42278</c:v>
                </c:pt>
                <c:pt idx="43">
                  <c:v>42370</c:v>
                </c:pt>
                <c:pt idx="44">
                  <c:v>42461</c:v>
                </c:pt>
                <c:pt idx="45">
                  <c:v>42552</c:v>
                </c:pt>
                <c:pt idx="46">
                  <c:v>42644</c:v>
                </c:pt>
                <c:pt idx="47">
                  <c:v>42736</c:v>
                </c:pt>
                <c:pt idx="48">
                  <c:v>42826</c:v>
                </c:pt>
                <c:pt idx="49">
                  <c:v>42917</c:v>
                </c:pt>
                <c:pt idx="50">
                  <c:v>43009</c:v>
                </c:pt>
                <c:pt idx="51">
                  <c:v>43101</c:v>
                </c:pt>
                <c:pt idx="52">
                  <c:v>43191</c:v>
                </c:pt>
                <c:pt idx="53">
                  <c:v>43282</c:v>
                </c:pt>
                <c:pt idx="54">
                  <c:v>43374</c:v>
                </c:pt>
                <c:pt idx="55">
                  <c:v>43466</c:v>
                </c:pt>
                <c:pt idx="56">
                  <c:v>43556</c:v>
                </c:pt>
                <c:pt idx="57">
                  <c:v>43647</c:v>
                </c:pt>
                <c:pt idx="58">
                  <c:v>43739</c:v>
                </c:pt>
                <c:pt idx="59">
                  <c:v>43831</c:v>
                </c:pt>
                <c:pt idx="60">
                  <c:v>43922</c:v>
                </c:pt>
                <c:pt idx="61">
                  <c:v>44013</c:v>
                </c:pt>
                <c:pt idx="62">
                  <c:v>44105</c:v>
                </c:pt>
                <c:pt idx="63">
                  <c:v>44197</c:v>
                </c:pt>
                <c:pt idx="64">
                  <c:v>44287</c:v>
                </c:pt>
                <c:pt idx="65">
                  <c:v>44378</c:v>
                </c:pt>
                <c:pt idx="66">
                  <c:v>44470</c:v>
                </c:pt>
                <c:pt idx="67">
                  <c:v>44562</c:v>
                </c:pt>
                <c:pt idx="68">
                  <c:v>44652</c:v>
                </c:pt>
              </c:numCache>
            </c:numRef>
          </c:xVal>
          <c:yVal>
            <c:numRef>
              <c:f>'TV Completion'!$B$2:$BR$2</c:f>
              <c:numCache>
                <c:formatCode>[$-10409]0.0%</c:formatCode>
                <c:ptCount val="69"/>
                <c:pt idx="0">
                  <c:v>0</c:v>
                </c:pt>
                <c:pt idx="1">
                  <c:v>7.6976866571942587E-4</c:v>
                </c:pt>
                <c:pt idx="2">
                  <c:v>1.7210419579640314E-3</c:v>
                </c:pt>
                <c:pt idx="3">
                  <c:v>4.5510452934762911E-3</c:v>
                </c:pt>
                <c:pt idx="4">
                  <c:v>5.2625118357252322E-3</c:v>
                </c:pt>
                <c:pt idx="5">
                  <c:v>7.7657244281323064E-3</c:v>
                </c:pt>
                <c:pt idx="6">
                  <c:v>1.1149794212088882E-2</c:v>
                </c:pt>
                <c:pt idx="7">
                  <c:v>1.6854045184092403E-2</c:v>
                </c:pt>
                <c:pt idx="8">
                  <c:v>2.5957564630129083E-2</c:v>
                </c:pt>
                <c:pt idx="9">
                  <c:v>3.6917411956370355E-2</c:v>
                </c:pt>
                <c:pt idx="10">
                  <c:v>4.3393405655676093E-2</c:v>
                </c:pt>
                <c:pt idx="11">
                  <c:v>4.9967481830734281E-2</c:v>
                </c:pt>
                <c:pt idx="12">
                  <c:v>6.9124246439950021E-2</c:v>
                </c:pt>
                <c:pt idx="13">
                  <c:v>9.3059198781201197E-2</c:v>
                </c:pt>
                <c:pt idx="14">
                  <c:v>9.7018698253565017E-2</c:v>
                </c:pt>
                <c:pt idx="15">
                  <c:v>9.7796702283991926E-2</c:v>
                </c:pt>
                <c:pt idx="16">
                  <c:v>0.1005409250659996</c:v>
                </c:pt>
                <c:pt idx="17">
                  <c:v>0.10333196958396375</c:v>
                </c:pt>
                <c:pt idx="18">
                  <c:v>0.10763831289475215</c:v>
                </c:pt>
                <c:pt idx="19">
                  <c:v>0.11115383817908524</c:v>
                </c:pt>
                <c:pt idx="20">
                  <c:v>0.11679592067343263</c:v>
                </c:pt>
                <c:pt idx="21">
                  <c:v>0.1268924387884095</c:v>
                </c:pt>
                <c:pt idx="22">
                  <c:v>0.13544266357321955</c:v>
                </c:pt>
                <c:pt idx="23">
                  <c:v>0.13998417054978504</c:v>
                </c:pt>
                <c:pt idx="24">
                  <c:v>0.18109016248713822</c:v>
                </c:pt>
                <c:pt idx="25">
                  <c:v>0.22592558151837269</c:v>
                </c:pt>
                <c:pt idx="26">
                  <c:v>0.24615271849933396</c:v>
                </c:pt>
                <c:pt idx="27">
                  <c:v>0.29076921266334155</c:v>
                </c:pt>
                <c:pt idx="28">
                  <c:v>0.34439571507295746</c:v>
                </c:pt>
                <c:pt idx="29">
                  <c:v>0.37683543647795731</c:v>
                </c:pt>
                <c:pt idx="30">
                  <c:v>0.40881790794422734</c:v>
                </c:pt>
                <c:pt idx="31">
                  <c:v>0.42848222664150354</c:v>
                </c:pt>
                <c:pt idx="32">
                  <c:v>0.43504439569382841</c:v>
                </c:pt>
                <c:pt idx="33">
                  <c:v>0.45709810141113921</c:v>
                </c:pt>
                <c:pt idx="34">
                  <c:v>0.46144597442260116</c:v>
                </c:pt>
                <c:pt idx="35">
                  <c:v>0.46190953339328278</c:v>
                </c:pt>
                <c:pt idx="36">
                  <c:v>0.47055086223244491</c:v>
                </c:pt>
                <c:pt idx="37">
                  <c:v>0.48698293071350068</c:v>
                </c:pt>
                <c:pt idx="38">
                  <c:v>0.51552911525591694</c:v>
                </c:pt>
                <c:pt idx="39">
                  <c:v>0.54524053239109682</c:v>
                </c:pt>
                <c:pt idx="40">
                  <c:v>0.57183025815103028</c:v>
                </c:pt>
                <c:pt idx="41">
                  <c:v>0.61475280699787849</c:v>
                </c:pt>
                <c:pt idx="42">
                  <c:v>0.63729454356673532</c:v>
                </c:pt>
                <c:pt idx="43">
                  <c:v>0.67398613703771459</c:v>
                </c:pt>
                <c:pt idx="44">
                  <c:v>0.70976331322663566</c:v>
                </c:pt>
                <c:pt idx="45">
                  <c:v>0.72404705882733522</c:v>
                </c:pt>
                <c:pt idx="46">
                  <c:v>0.73099519985145212</c:v>
                </c:pt>
                <c:pt idx="47">
                  <c:v>0.74150031271240113</c:v>
                </c:pt>
                <c:pt idx="48">
                  <c:v>0.76469557091527529</c:v>
                </c:pt>
                <c:pt idx="49">
                  <c:v>0.78006396254632016</c:v>
                </c:pt>
                <c:pt idx="50">
                  <c:v>0.7941621436944275</c:v>
                </c:pt>
                <c:pt idx="51">
                  <c:v>0.81096116587788347</c:v>
                </c:pt>
                <c:pt idx="52">
                  <c:v>0.83023718038438299</c:v>
                </c:pt>
                <c:pt idx="53">
                  <c:v>0.83566127652543432</c:v>
                </c:pt>
                <c:pt idx="54">
                  <c:v>0.83882048668078601</c:v>
                </c:pt>
                <c:pt idx="55">
                  <c:v>0.83862321439538856</c:v>
                </c:pt>
                <c:pt idx="56">
                  <c:v>0.84022243420769738</c:v>
                </c:pt>
                <c:pt idx="57">
                  <c:v>0.84205038853638492</c:v>
                </c:pt>
                <c:pt idx="58">
                  <c:v>0.84394820838775442</c:v>
                </c:pt>
                <c:pt idx="59">
                  <c:v>0.8449774292528387</c:v>
                </c:pt>
                <c:pt idx="60">
                  <c:v>0.84620007722450352</c:v>
                </c:pt>
                <c:pt idx="61">
                  <c:v>0.84977982056443013</c:v>
                </c:pt>
                <c:pt idx="62">
                  <c:v>0.8504159047116987</c:v>
                </c:pt>
                <c:pt idx="63">
                  <c:v>0.85084918790016173</c:v>
                </c:pt>
                <c:pt idx="64">
                  <c:v>0.8533593277554935</c:v>
                </c:pt>
                <c:pt idx="65">
                  <c:v>0.85993576306108988</c:v>
                </c:pt>
                <c:pt idx="66">
                  <c:v>0.86160684447829994</c:v>
                </c:pt>
                <c:pt idx="67">
                  <c:v>0.86228136016086321</c:v>
                </c:pt>
                <c:pt idx="68">
                  <c:v>0.86245112783577871</c:v>
                </c:pt>
              </c:numCache>
            </c:numRef>
          </c:yVal>
          <c:smooth val="1"/>
          <c:extLst>
            <c:ext xmlns:c16="http://schemas.microsoft.com/office/drawing/2014/chart" uri="{C3380CC4-5D6E-409C-BE32-E72D297353CC}">
              <c16:uniqueId val="{00000000-EBDC-4DB5-BE56-138DFA5B3B36}"/>
            </c:ext>
          </c:extLst>
        </c:ser>
        <c:ser>
          <c:idx val="1"/>
          <c:order val="1"/>
          <c:tx>
            <c:strRef>
              <c:f>'TV Completion'!$A$3</c:f>
              <c:strCache>
                <c:ptCount val="1"/>
                <c:pt idx="0">
                  <c:v>Wastewater</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'TV Completion'!$B$1:$BR$1</c:f>
              <c:numCache>
                <c:formatCode>m/d/yyyy</c:formatCode>
                <c:ptCount val="69"/>
                <c:pt idx="0">
                  <c:v>38443</c:v>
                </c:pt>
                <c:pt idx="1">
                  <c:v>38534</c:v>
                </c:pt>
                <c:pt idx="2">
                  <c:v>38626</c:v>
                </c:pt>
                <c:pt idx="3">
                  <c:v>38718</c:v>
                </c:pt>
                <c:pt idx="4">
                  <c:v>38808</c:v>
                </c:pt>
                <c:pt idx="5">
                  <c:v>38899</c:v>
                </c:pt>
                <c:pt idx="6">
                  <c:v>38991</c:v>
                </c:pt>
                <c:pt idx="7">
                  <c:v>39083</c:v>
                </c:pt>
                <c:pt idx="8">
                  <c:v>39173</c:v>
                </c:pt>
                <c:pt idx="9">
                  <c:v>39264</c:v>
                </c:pt>
                <c:pt idx="10">
                  <c:v>39356</c:v>
                </c:pt>
                <c:pt idx="11">
                  <c:v>39448</c:v>
                </c:pt>
                <c:pt idx="12">
                  <c:v>39539</c:v>
                </c:pt>
                <c:pt idx="13">
                  <c:v>39630</c:v>
                </c:pt>
                <c:pt idx="14">
                  <c:v>39722</c:v>
                </c:pt>
                <c:pt idx="15">
                  <c:v>39814</c:v>
                </c:pt>
                <c:pt idx="16">
                  <c:v>39904</c:v>
                </c:pt>
                <c:pt idx="17">
                  <c:v>39995</c:v>
                </c:pt>
                <c:pt idx="18">
                  <c:v>40087</c:v>
                </c:pt>
                <c:pt idx="19">
                  <c:v>40179</c:v>
                </c:pt>
                <c:pt idx="20">
                  <c:v>40269</c:v>
                </c:pt>
                <c:pt idx="21">
                  <c:v>40360</c:v>
                </c:pt>
                <c:pt idx="22">
                  <c:v>40452</c:v>
                </c:pt>
                <c:pt idx="23">
                  <c:v>40544</c:v>
                </c:pt>
                <c:pt idx="24">
                  <c:v>40634</c:v>
                </c:pt>
                <c:pt idx="25">
                  <c:v>40725</c:v>
                </c:pt>
                <c:pt idx="26">
                  <c:v>40817</c:v>
                </c:pt>
                <c:pt idx="27">
                  <c:v>40909</c:v>
                </c:pt>
                <c:pt idx="28">
                  <c:v>41000</c:v>
                </c:pt>
                <c:pt idx="29">
                  <c:v>41091</c:v>
                </c:pt>
                <c:pt idx="30">
                  <c:v>41183</c:v>
                </c:pt>
                <c:pt idx="31">
                  <c:v>41275</c:v>
                </c:pt>
                <c:pt idx="32">
                  <c:v>41365</c:v>
                </c:pt>
                <c:pt idx="33">
                  <c:v>41456</c:v>
                </c:pt>
                <c:pt idx="34">
                  <c:v>41548</c:v>
                </c:pt>
                <c:pt idx="35">
                  <c:v>41640</c:v>
                </c:pt>
                <c:pt idx="36">
                  <c:v>41730</c:v>
                </c:pt>
                <c:pt idx="37">
                  <c:v>41821</c:v>
                </c:pt>
                <c:pt idx="38">
                  <c:v>41913</c:v>
                </c:pt>
                <c:pt idx="39">
                  <c:v>42005</c:v>
                </c:pt>
                <c:pt idx="40">
                  <c:v>42095</c:v>
                </c:pt>
                <c:pt idx="41">
                  <c:v>42186</c:v>
                </c:pt>
                <c:pt idx="42">
                  <c:v>42278</c:v>
                </c:pt>
                <c:pt idx="43">
                  <c:v>42370</c:v>
                </c:pt>
                <c:pt idx="44">
                  <c:v>42461</c:v>
                </c:pt>
                <c:pt idx="45">
                  <c:v>42552</c:v>
                </c:pt>
                <c:pt idx="46">
                  <c:v>42644</c:v>
                </c:pt>
                <c:pt idx="47">
                  <c:v>42736</c:v>
                </c:pt>
                <c:pt idx="48">
                  <c:v>42826</c:v>
                </c:pt>
                <c:pt idx="49">
                  <c:v>42917</c:v>
                </c:pt>
                <c:pt idx="50">
                  <c:v>43009</c:v>
                </c:pt>
                <c:pt idx="51">
                  <c:v>43101</c:v>
                </c:pt>
                <c:pt idx="52">
                  <c:v>43191</c:v>
                </c:pt>
                <c:pt idx="53">
                  <c:v>43282</c:v>
                </c:pt>
                <c:pt idx="54">
                  <c:v>43374</c:v>
                </c:pt>
                <c:pt idx="55">
                  <c:v>43466</c:v>
                </c:pt>
                <c:pt idx="56">
                  <c:v>43556</c:v>
                </c:pt>
                <c:pt idx="57">
                  <c:v>43647</c:v>
                </c:pt>
                <c:pt idx="58">
                  <c:v>43739</c:v>
                </c:pt>
                <c:pt idx="59">
                  <c:v>43831</c:v>
                </c:pt>
                <c:pt idx="60">
                  <c:v>43922</c:v>
                </c:pt>
                <c:pt idx="61">
                  <c:v>44013</c:v>
                </c:pt>
                <c:pt idx="62">
                  <c:v>44105</c:v>
                </c:pt>
                <c:pt idx="63">
                  <c:v>44197</c:v>
                </c:pt>
                <c:pt idx="64">
                  <c:v>44287</c:v>
                </c:pt>
                <c:pt idx="65">
                  <c:v>44378</c:v>
                </c:pt>
                <c:pt idx="66">
                  <c:v>44470</c:v>
                </c:pt>
                <c:pt idx="67">
                  <c:v>44562</c:v>
                </c:pt>
                <c:pt idx="68">
                  <c:v>44652</c:v>
                </c:pt>
              </c:numCache>
            </c:numRef>
          </c:xVal>
          <c:yVal>
            <c:numRef>
              <c:f>'TV Completion'!$B$3:$BR$3</c:f>
              <c:numCache>
                <c:formatCode>[$-10409]0.0%</c:formatCode>
                <c:ptCount val="69"/>
                <c:pt idx="0">
                  <c:v>0</c:v>
                </c:pt>
                <c:pt idx="1">
                  <c:v>3.2440872744420217E-3</c:v>
                </c:pt>
                <c:pt idx="2">
                  <c:v>1.0332434676390584E-2</c:v>
                </c:pt>
                <c:pt idx="3">
                  <c:v>2.1506732263831253E-2</c:v>
                </c:pt>
                <c:pt idx="4">
                  <c:v>3.853730376989277E-2</c:v>
                </c:pt>
                <c:pt idx="5">
                  <c:v>4.3362603200340626E-2</c:v>
                </c:pt>
                <c:pt idx="6">
                  <c:v>5.0787661744935125E-2</c:v>
                </c:pt>
                <c:pt idx="7">
                  <c:v>5.9643868081496972E-2</c:v>
                </c:pt>
                <c:pt idx="8">
                  <c:v>6.6791185472498876E-2</c:v>
                </c:pt>
                <c:pt idx="9">
                  <c:v>8.0135637471889884E-2</c:v>
                </c:pt>
                <c:pt idx="10">
                  <c:v>9.3496164372456392E-2</c:v>
                </c:pt>
                <c:pt idx="11">
                  <c:v>0.10741065606855653</c:v>
                </c:pt>
                <c:pt idx="12">
                  <c:v>0.12317531615510316</c:v>
                </c:pt>
                <c:pt idx="13">
                  <c:v>0.12944793459898871</c:v>
                </c:pt>
                <c:pt idx="14">
                  <c:v>0.13434452942712016</c:v>
                </c:pt>
                <c:pt idx="15">
                  <c:v>0.14200560741804122</c:v>
                </c:pt>
                <c:pt idx="16">
                  <c:v>0.15058715853459362</c:v>
                </c:pt>
                <c:pt idx="17">
                  <c:v>0.15353566931377907</c:v>
                </c:pt>
                <c:pt idx="18">
                  <c:v>0.15648160354921764</c:v>
                </c:pt>
                <c:pt idx="19">
                  <c:v>0.16358747630572132</c:v>
                </c:pt>
                <c:pt idx="20">
                  <c:v>0.17228918964327786</c:v>
                </c:pt>
                <c:pt idx="21">
                  <c:v>0.17716777118899915</c:v>
                </c:pt>
                <c:pt idx="22">
                  <c:v>0.18255059057158141</c:v>
                </c:pt>
                <c:pt idx="23">
                  <c:v>0.20642301317214695</c:v>
                </c:pt>
                <c:pt idx="24">
                  <c:v>0.22113519450270208</c:v>
                </c:pt>
                <c:pt idx="25">
                  <c:v>0.22849508247423295</c:v>
                </c:pt>
                <c:pt idx="26">
                  <c:v>0.23705350231648434</c:v>
                </c:pt>
                <c:pt idx="27">
                  <c:v>0.25588345668602258</c:v>
                </c:pt>
                <c:pt idx="28">
                  <c:v>0.26587696946980449</c:v>
                </c:pt>
                <c:pt idx="29">
                  <c:v>0.27566604382142584</c:v>
                </c:pt>
                <c:pt idx="30">
                  <c:v>0.28568031592244419</c:v>
                </c:pt>
                <c:pt idx="31">
                  <c:v>0.30240756795537671</c:v>
                </c:pt>
                <c:pt idx="32">
                  <c:v>0.33179525196520027</c:v>
                </c:pt>
                <c:pt idx="33">
                  <c:v>0.33847494345469009</c:v>
                </c:pt>
                <c:pt idx="34">
                  <c:v>0.35046143970366511</c:v>
                </c:pt>
                <c:pt idx="35">
                  <c:v>0.36362408731132101</c:v>
                </c:pt>
                <c:pt idx="36">
                  <c:v>0.37901726792922108</c:v>
                </c:pt>
                <c:pt idx="37">
                  <c:v>0.41605266177422257</c:v>
                </c:pt>
                <c:pt idx="38">
                  <c:v>0.4592552880749074</c:v>
                </c:pt>
                <c:pt idx="39">
                  <c:v>0.48450285699741663</c:v>
                </c:pt>
                <c:pt idx="40">
                  <c:v>0.52348082821109965</c:v>
                </c:pt>
                <c:pt idx="41">
                  <c:v>0.55120941705301285</c:v>
                </c:pt>
                <c:pt idx="42">
                  <c:v>0.57336452321313858</c:v>
                </c:pt>
                <c:pt idx="43">
                  <c:v>0.61284541709376505</c:v>
                </c:pt>
                <c:pt idx="44">
                  <c:v>0.64352382370612093</c:v>
                </c:pt>
                <c:pt idx="45">
                  <c:v>0.6717674558296105</c:v>
                </c:pt>
                <c:pt idx="46">
                  <c:v>0.69231737696127305</c:v>
                </c:pt>
                <c:pt idx="47">
                  <c:v>0.70971490487517641</c:v>
                </c:pt>
                <c:pt idx="48">
                  <c:v>0.731418837376417</c:v>
                </c:pt>
                <c:pt idx="49">
                  <c:v>0.78027424880053309</c:v>
                </c:pt>
                <c:pt idx="50">
                  <c:v>0.80013273743225866</c:v>
                </c:pt>
                <c:pt idx="51">
                  <c:v>0.81136295300216232</c:v>
                </c:pt>
                <c:pt idx="52">
                  <c:v>0.82771700852099139</c:v>
                </c:pt>
                <c:pt idx="53">
                  <c:v>0.83586191841553248</c:v>
                </c:pt>
                <c:pt idx="54">
                  <c:v>0.84776923022605555</c:v>
                </c:pt>
                <c:pt idx="55">
                  <c:v>0.85877679730901391</c:v>
                </c:pt>
                <c:pt idx="56">
                  <c:v>0.86843699165084354</c:v>
                </c:pt>
                <c:pt idx="57">
                  <c:v>0.87063054975855458</c:v>
                </c:pt>
                <c:pt idx="58">
                  <c:v>0.87828003257914256</c:v>
                </c:pt>
                <c:pt idx="59">
                  <c:v>0.88499534730890395</c:v>
                </c:pt>
                <c:pt idx="60">
                  <c:v>0.88892915843214193</c:v>
                </c:pt>
                <c:pt idx="61">
                  <c:v>0.89302638979121174</c:v>
                </c:pt>
                <c:pt idx="62">
                  <c:v>0.89624802899734335</c:v>
                </c:pt>
                <c:pt idx="63">
                  <c:v>0.89921038023982336</c:v>
                </c:pt>
                <c:pt idx="64">
                  <c:v>0.90627958011448606</c:v>
                </c:pt>
                <c:pt idx="65">
                  <c:v>0.90843811006327579</c:v>
                </c:pt>
                <c:pt idx="66">
                  <c:v>0.91250866049943824</c:v>
                </c:pt>
                <c:pt idx="67">
                  <c:v>0.91494919944997488</c:v>
                </c:pt>
                <c:pt idx="68">
                  <c:v>0.9157154613837688</c:v>
                </c:pt>
              </c:numCache>
            </c:numRef>
          </c:yVal>
          <c:smooth val="1"/>
          <c:extLst>
            <c:ext xmlns:c16="http://schemas.microsoft.com/office/drawing/2014/chart" uri="{C3380CC4-5D6E-409C-BE32-E72D297353CC}">
              <c16:uniqueId val="{00000001-EBDC-4DB5-BE56-138DFA5B3B36}"/>
            </c:ext>
          </c:extLst>
        </c:ser>
        <c:dLbls>
          <c:showLegendKey val="0"/>
          <c:showVal val="0"/>
          <c:showCatName val="0"/>
          <c:showSerName val="0"/>
          <c:showPercent val="0"/>
          <c:showBubbleSize val="0"/>
        </c:dLbls>
        <c:axId val="501539768"/>
        <c:axId val="501536488"/>
      </c:scatterChart>
      <c:valAx>
        <c:axId val="501539768"/>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yyyy" sourceLinked="0"/>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01536488"/>
        <c:crosses val="autoZero"/>
        <c:crossBetween val="midCat"/>
        <c:minorUnit val="365"/>
      </c:valAx>
      <c:valAx>
        <c:axId val="501536488"/>
        <c:scaling>
          <c:orientation val="minMax"/>
        </c:scaling>
        <c:delete val="0"/>
        <c:axPos val="l"/>
        <c:majorGridlines>
          <c:spPr>
            <a:ln w="9525" cap="flat" cmpd="sng" algn="ctr">
              <a:solidFill>
                <a:schemeClr val="tx1">
                  <a:lumMod val="15000"/>
                  <a:lumOff val="85000"/>
                </a:schemeClr>
              </a:solidFill>
              <a:round/>
            </a:ln>
            <a:effectLst/>
          </c:spPr>
        </c:majorGridlines>
        <c:numFmt formatCode="[$-10409]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0153976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Wastewater </a:t>
            </a:r>
          </a:p>
          <a:p>
            <a:pPr>
              <a:defRPr/>
            </a:pPr>
            <a:r>
              <a:rPr lang="en-US"/>
              <a:t>Total Linear</a:t>
            </a:r>
            <a:r>
              <a:rPr lang="en-US" baseline="0"/>
              <a:t> Footage Installed Each Year</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Wastewater</c:v>
          </c:tx>
          <c:spPr>
            <a:solidFill>
              <a:schemeClr val="accent1"/>
            </a:solidFill>
            <a:ln w="25400">
              <a:noFill/>
            </a:ln>
            <a:effectLst/>
          </c:spPr>
          <c:invertIfNegative val="0"/>
          <c:cat>
            <c:numRef>
              <c:f>'WW Graph'!$D$2:$D$124</c:f>
              <c:numCache>
                <c:formatCode>General</c:formatCode>
                <c:ptCount val="123"/>
                <c:pt idx="0">
                  <c:v>1899</c:v>
                </c:pt>
                <c:pt idx="1">
                  <c:v>1900</c:v>
                </c:pt>
                <c:pt idx="2">
                  <c:v>1901</c:v>
                </c:pt>
                <c:pt idx="3">
                  <c:v>1902</c:v>
                </c:pt>
                <c:pt idx="4">
                  <c:v>1903</c:v>
                </c:pt>
                <c:pt idx="5">
                  <c:v>1904</c:v>
                </c:pt>
                <c:pt idx="6">
                  <c:v>1905</c:v>
                </c:pt>
                <c:pt idx="7">
                  <c:v>1906</c:v>
                </c:pt>
                <c:pt idx="8">
                  <c:v>1907</c:v>
                </c:pt>
                <c:pt idx="9">
                  <c:v>1908</c:v>
                </c:pt>
                <c:pt idx="10">
                  <c:v>1909</c:v>
                </c:pt>
                <c:pt idx="11">
                  <c:v>1910</c:v>
                </c:pt>
                <c:pt idx="12">
                  <c:v>1911</c:v>
                </c:pt>
                <c:pt idx="13">
                  <c:v>1912</c:v>
                </c:pt>
                <c:pt idx="14">
                  <c:v>1913</c:v>
                </c:pt>
                <c:pt idx="15">
                  <c:v>1914</c:v>
                </c:pt>
                <c:pt idx="16">
                  <c:v>1915</c:v>
                </c:pt>
                <c:pt idx="17">
                  <c:v>1916</c:v>
                </c:pt>
                <c:pt idx="18">
                  <c:v>1917</c:v>
                </c:pt>
                <c:pt idx="19">
                  <c:v>1918</c:v>
                </c:pt>
                <c:pt idx="20">
                  <c:v>1919</c:v>
                </c:pt>
                <c:pt idx="21">
                  <c:v>1920</c:v>
                </c:pt>
                <c:pt idx="22">
                  <c:v>1921</c:v>
                </c:pt>
                <c:pt idx="23">
                  <c:v>1922</c:v>
                </c:pt>
                <c:pt idx="24">
                  <c:v>1923</c:v>
                </c:pt>
                <c:pt idx="25">
                  <c:v>1924</c:v>
                </c:pt>
                <c:pt idx="26">
                  <c:v>1925</c:v>
                </c:pt>
                <c:pt idx="27">
                  <c:v>1926</c:v>
                </c:pt>
                <c:pt idx="28">
                  <c:v>1927</c:v>
                </c:pt>
                <c:pt idx="29">
                  <c:v>1928</c:v>
                </c:pt>
                <c:pt idx="30">
                  <c:v>1929</c:v>
                </c:pt>
                <c:pt idx="31">
                  <c:v>1930</c:v>
                </c:pt>
                <c:pt idx="32">
                  <c:v>1931</c:v>
                </c:pt>
                <c:pt idx="33">
                  <c:v>1932</c:v>
                </c:pt>
                <c:pt idx="34">
                  <c:v>1933</c:v>
                </c:pt>
                <c:pt idx="35">
                  <c:v>1934</c:v>
                </c:pt>
                <c:pt idx="36">
                  <c:v>1935</c:v>
                </c:pt>
                <c:pt idx="37">
                  <c:v>1936</c:v>
                </c:pt>
                <c:pt idx="38">
                  <c:v>1937</c:v>
                </c:pt>
                <c:pt idx="39">
                  <c:v>1938</c:v>
                </c:pt>
                <c:pt idx="40">
                  <c:v>1939</c:v>
                </c:pt>
                <c:pt idx="41">
                  <c:v>1940</c:v>
                </c:pt>
                <c:pt idx="42">
                  <c:v>1941</c:v>
                </c:pt>
                <c:pt idx="43">
                  <c:v>1942</c:v>
                </c:pt>
                <c:pt idx="44">
                  <c:v>1943</c:v>
                </c:pt>
                <c:pt idx="45">
                  <c:v>1944</c:v>
                </c:pt>
                <c:pt idx="46">
                  <c:v>1945</c:v>
                </c:pt>
                <c:pt idx="47">
                  <c:v>1946</c:v>
                </c:pt>
                <c:pt idx="48">
                  <c:v>1947</c:v>
                </c:pt>
                <c:pt idx="49">
                  <c:v>1948</c:v>
                </c:pt>
                <c:pt idx="50">
                  <c:v>1949</c:v>
                </c:pt>
                <c:pt idx="51">
                  <c:v>1950</c:v>
                </c:pt>
                <c:pt idx="52">
                  <c:v>1951</c:v>
                </c:pt>
                <c:pt idx="53">
                  <c:v>1952</c:v>
                </c:pt>
                <c:pt idx="54">
                  <c:v>1953</c:v>
                </c:pt>
                <c:pt idx="55">
                  <c:v>1954</c:v>
                </c:pt>
                <c:pt idx="56">
                  <c:v>1955</c:v>
                </c:pt>
                <c:pt idx="57">
                  <c:v>1956</c:v>
                </c:pt>
                <c:pt idx="58">
                  <c:v>1957</c:v>
                </c:pt>
                <c:pt idx="59">
                  <c:v>1958</c:v>
                </c:pt>
                <c:pt idx="60">
                  <c:v>1959</c:v>
                </c:pt>
                <c:pt idx="61">
                  <c:v>1960</c:v>
                </c:pt>
                <c:pt idx="62">
                  <c:v>1961</c:v>
                </c:pt>
                <c:pt idx="63">
                  <c:v>1962</c:v>
                </c:pt>
                <c:pt idx="64">
                  <c:v>1963</c:v>
                </c:pt>
                <c:pt idx="65">
                  <c:v>1964</c:v>
                </c:pt>
                <c:pt idx="66">
                  <c:v>1965</c:v>
                </c:pt>
                <c:pt idx="67">
                  <c:v>1966</c:v>
                </c:pt>
                <c:pt idx="68">
                  <c:v>1967</c:v>
                </c:pt>
                <c:pt idx="69">
                  <c:v>1968</c:v>
                </c:pt>
                <c:pt idx="70">
                  <c:v>1969</c:v>
                </c:pt>
                <c:pt idx="71">
                  <c:v>1970</c:v>
                </c:pt>
                <c:pt idx="72">
                  <c:v>1971</c:v>
                </c:pt>
                <c:pt idx="73">
                  <c:v>1972</c:v>
                </c:pt>
                <c:pt idx="74">
                  <c:v>1973</c:v>
                </c:pt>
                <c:pt idx="75">
                  <c:v>1974</c:v>
                </c:pt>
                <c:pt idx="76">
                  <c:v>1975</c:v>
                </c:pt>
                <c:pt idx="77">
                  <c:v>1976</c:v>
                </c:pt>
                <c:pt idx="78">
                  <c:v>1977</c:v>
                </c:pt>
                <c:pt idx="79">
                  <c:v>1978</c:v>
                </c:pt>
                <c:pt idx="80">
                  <c:v>1979</c:v>
                </c:pt>
                <c:pt idx="81">
                  <c:v>1980</c:v>
                </c:pt>
                <c:pt idx="82">
                  <c:v>1981</c:v>
                </c:pt>
                <c:pt idx="83">
                  <c:v>1982</c:v>
                </c:pt>
                <c:pt idx="84">
                  <c:v>1983</c:v>
                </c:pt>
                <c:pt idx="85">
                  <c:v>1984</c:v>
                </c:pt>
                <c:pt idx="86">
                  <c:v>1985</c:v>
                </c:pt>
                <c:pt idx="87">
                  <c:v>1986</c:v>
                </c:pt>
                <c:pt idx="88">
                  <c:v>1987</c:v>
                </c:pt>
                <c:pt idx="89">
                  <c:v>1988</c:v>
                </c:pt>
                <c:pt idx="90">
                  <c:v>1989</c:v>
                </c:pt>
                <c:pt idx="91">
                  <c:v>1990</c:v>
                </c:pt>
                <c:pt idx="92">
                  <c:v>1991</c:v>
                </c:pt>
                <c:pt idx="93">
                  <c:v>1992</c:v>
                </c:pt>
                <c:pt idx="94">
                  <c:v>1993</c:v>
                </c:pt>
                <c:pt idx="95">
                  <c:v>1994</c:v>
                </c:pt>
                <c:pt idx="96">
                  <c:v>1995</c:v>
                </c:pt>
                <c:pt idx="97">
                  <c:v>1996</c:v>
                </c:pt>
                <c:pt idx="98">
                  <c:v>1997</c:v>
                </c:pt>
                <c:pt idx="99">
                  <c:v>1998</c:v>
                </c:pt>
                <c:pt idx="100">
                  <c:v>1999</c:v>
                </c:pt>
                <c:pt idx="101">
                  <c:v>2000</c:v>
                </c:pt>
                <c:pt idx="102">
                  <c:v>2001</c:v>
                </c:pt>
                <c:pt idx="103">
                  <c:v>2002</c:v>
                </c:pt>
                <c:pt idx="104">
                  <c:v>2003</c:v>
                </c:pt>
                <c:pt idx="105">
                  <c:v>2004</c:v>
                </c:pt>
                <c:pt idx="106">
                  <c:v>2005</c:v>
                </c:pt>
                <c:pt idx="107">
                  <c:v>2006</c:v>
                </c:pt>
                <c:pt idx="108">
                  <c:v>2007</c:v>
                </c:pt>
                <c:pt idx="109">
                  <c:v>2008</c:v>
                </c:pt>
                <c:pt idx="110">
                  <c:v>2009</c:v>
                </c:pt>
                <c:pt idx="111">
                  <c:v>2010</c:v>
                </c:pt>
                <c:pt idx="112">
                  <c:v>2011</c:v>
                </c:pt>
                <c:pt idx="113">
                  <c:v>2012</c:v>
                </c:pt>
                <c:pt idx="114">
                  <c:v>2013</c:v>
                </c:pt>
                <c:pt idx="115">
                  <c:v>2014</c:v>
                </c:pt>
                <c:pt idx="116">
                  <c:v>2015</c:v>
                </c:pt>
                <c:pt idx="117">
                  <c:v>2016</c:v>
                </c:pt>
                <c:pt idx="118">
                  <c:v>2017</c:v>
                </c:pt>
                <c:pt idx="119">
                  <c:v>2018</c:v>
                </c:pt>
                <c:pt idx="120">
                  <c:v>2019</c:v>
                </c:pt>
                <c:pt idx="121">
                  <c:v>2020</c:v>
                </c:pt>
                <c:pt idx="122">
                  <c:v>2021</c:v>
                </c:pt>
              </c:numCache>
            </c:numRef>
          </c:cat>
          <c:val>
            <c:numRef>
              <c:f>'WW Graph'!$E$2:$E$124</c:f>
              <c:numCache>
                <c:formatCode>#,##0</c:formatCode>
                <c:ptCount val="123"/>
                <c:pt idx="0" formatCode="General">
                  <c:v>2197.9392357170809</c:v>
                </c:pt>
                <c:pt idx="1">
                  <c:v>111890.08883722624</c:v>
                </c:pt>
                <c:pt idx="2">
                  <c:v>17014.34895193683</c:v>
                </c:pt>
                <c:pt idx="3">
                  <c:v>16135.928621306286</c:v>
                </c:pt>
                <c:pt idx="4">
                  <c:v>6487.8550199202045</c:v>
                </c:pt>
                <c:pt idx="5">
                  <c:v>2482.856518263241</c:v>
                </c:pt>
                <c:pt idx="6">
                  <c:v>37745.788011625613</c:v>
                </c:pt>
                <c:pt idx="7">
                  <c:v>31040.622245961655</c:v>
                </c:pt>
                <c:pt idx="8">
                  <c:v>73827.131974424818</c:v>
                </c:pt>
                <c:pt idx="9">
                  <c:v>77302.271346144262</c:v>
                </c:pt>
                <c:pt idx="10">
                  <c:v>12760.557563382317</c:v>
                </c:pt>
                <c:pt idx="11">
                  <c:v>34140.178151073007</c:v>
                </c:pt>
                <c:pt idx="12">
                  <c:v>24260.795853408017</c:v>
                </c:pt>
                <c:pt idx="13">
                  <c:v>1979.8675349282701</c:v>
                </c:pt>
                <c:pt idx="14">
                  <c:v>385.02233405923693</c:v>
                </c:pt>
                <c:pt idx="15">
                  <c:v>17160.831270326908</c:v>
                </c:pt>
                <c:pt idx="16">
                  <c:v>8114.2232995671457</c:v>
                </c:pt>
                <c:pt idx="17">
                  <c:v>810.65950752900198</c:v>
                </c:pt>
                <c:pt idx="18">
                  <c:v>1138.9009002631974</c:v>
                </c:pt>
                <c:pt idx="19">
                  <c:v>589.81136256452612</c:v>
                </c:pt>
                <c:pt idx="20">
                  <c:v>394.12384553933492</c:v>
                </c:pt>
                <c:pt idx="21">
                  <c:v>8262.6476039800527</c:v>
                </c:pt>
                <c:pt idx="22">
                  <c:v>2354.6089365452231</c:v>
                </c:pt>
                <c:pt idx="23">
                  <c:v>3149.7940342993011</c:v>
                </c:pt>
                <c:pt idx="24">
                  <c:v>10963.233098820507</c:v>
                </c:pt>
                <c:pt idx="25">
                  <c:v>4006.9916074561615</c:v>
                </c:pt>
                <c:pt idx="26">
                  <c:v>3638.1601860551086</c:v>
                </c:pt>
                <c:pt idx="27">
                  <c:v>20081.310928966224</c:v>
                </c:pt>
                <c:pt idx="28">
                  <c:v>27800.923548631697</c:v>
                </c:pt>
                <c:pt idx="29">
                  <c:v>16613.894445110232</c:v>
                </c:pt>
                <c:pt idx="30">
                  <c:v>939.87869991561388</c:v>
                </c:pt>
                <c:pt idx="31">
                  <c:v>6408.4762875564456</c:v>
                </c:pt>
                <c:pt idx="32">
                  <c:v>1308.0240620075242</c:v>
                </c:pt>
                <c:pt idx="33">
                  <c:v>3702.2287586216057</c:v>
                </c:pt>
                <c:pt idx="34">
                  <c:v>160.19607990318599</c:v>
                </c:pt>
                <c:pt idx="35">
                  <c:v>207.25908483472301</c:v>
                </c:pt>
                <c:pt idx="36">
                  <c:v>3422.309083679027</c:v>
                </c:pt>
                <c:pt idx="37">
                  <c:v>4530.9364223355624</c:v>
                </c:pt>
                <c:pt idx="38">
                  <c:v>4920.5784783178697</c:v>
                </c:pt>
                <c:pt idx="39">
                  <c:v>55463.460280581137</c:v>
                </c:pt>
                <c:pt idx="40">
                  <c:v>9095.3906049055731</c:v>
                </c:pt>
                <c:pt idx="41">
                  <c:v>13643.252008908648</c:v>
                </c:pt>
                <c:pt idx="42">
                  <c:v>10430.69222251029</c:v>
                </c:pt>
                <c:pt idx="43">
                  <c:v>7213.3637388228408</c:v>
                </c:pt>
                <c:pt idx="44">
                  <c:v>10081.387732460944</c:v>
                </c:pt>
                <c:pt idx="45">
                  <c:v>8444.3254359890525</c:v>
                </c:pt>
                <c:pt idx="46">
                  <c:v>4001.866799054545</c:v>
                </c:pt>
                <c:pt idx="47">
                  <c:v>60249.223089634652</c:v>
                </c:pt>
                <c:pt idx="48">
                  <c:v>63735.470092169111</c:v>
                </c:pt>
                <c:pt idx="49">
                  <c:v>54152.13018259361</c:v>
                </c:pt>
                <c:pt idx="50">
                  <c:v>92262.204761791872</c:v>
                </c:pt>
                <c:pt idx="51">
                  <c:v>87361.627191538326</c:v>
                </c:pt>
                <c:pt idx="52">
                  <c:v>27187.563744962805</c:v>
                </c:pt>
                <c:pt idx="53">
                  <c:v>45431.975841917156</c:v>
                </c:pt>
                <c:pt idx="54">
                  <c:v>5875.1627710123885</c:v>
                </c:pt>
                <c:pt idx="55">
                  <c:v>10926.740628318723</c:v>
                </c:pt>
                <c:pt idx="56">
                  <c:v>16001.810904559537</c:v>
                </c:pt>
                <c:pt idx="57">
                  <c:v>12615.37465997005</c:v>
                </c:pt>
                <c:pt idx="58">
                  <c:v>17719.218619887728</c:v>
                </c:pt>
                <c:pt idx="59">
                  <c:v>20265.123796328084</c:v>
                </c:pt>
                <c:pt idx="60">
                  <c:v>17825.299116341332</c:v>
                </c:pt>
                <c:pt idx="61">
                  <c:v>89614.5741713186</c:v>
                </c:pt>
                <c:pt idx="62">
                  <c:v>99039.004158409836</c:v>
                </c:pt>
                <c:pt idx="63">
                  <c:v>66439.168034717222</c:v>
                </c:pt>
                <c:pt idx="64">
                  <c:v>49254.268454677316</c:v>
                </c:pt>
                <c:pt idx="65">
                  <c:v>40219.943759621303</c:v>
                </c:pt>
                <c:pt idx="66">
                  <c:v>41071.643515085838</c:v>
                </c:pt>
                <c:pt idx="67">
                  <c:v>60558.16493532106</c:v>
                </c:pt>
                <c:pt idx="68">
                  <c:v>31611.232346607798</c:v>
                </c:pt>
                <c:pt idx="69">
                  <c:v>57749.290209817947</c:v>
                </c:pt>
                <c:pt idx="70">
                  <c:v>31539.87329013905</c:v>
                </c:pt>
                <c:pt idx="71">
                  <c:v>12563.12873240849</c:v>
                </c:pt>
                <c:pt idx="72">
                  <c:v>32730.105654538056</c:v>
                </c:pt>
                <c:pt idx="73">
                  <c:v>69901.390161527481</c:v>
                </c:pt>
                <c:pt idx="74">
                  <c:v>43771.895145209026</c:v>
                </c:pt>
                <c:pt idx="75">
                  <c:v>71258.499218327008</c:v>
                </c:pt>
                <c:pt idx="76">
                  <c:v>48078.182426568259</c:v>
                </c:pt>
                <c:pt idx="77">
                  <c:v>18757.559033360656</c:v>
                </c:pt>
                <c:pt idx="78">
                  <c:v>48984.800649049161</c:v>
                </c:pt>
                <c:pt idx="79">
                  <c:v>60631.597316618449</c:v>
                </c:pt>
                <c:pt idx="80">
                  <c:v>54727.153317034048</c:v>
                </c:pt>
                <c:pt idx="81">
                  <c:v>36677.102464487558</c:v>
                </c:pt>
                <c:pt idx="82">
                  <c:v>18708.060776161336</c:v>
                </c:pt>
                <c:pt idx="83">
                  <c:v>18864.069043232295</c:v>
                </c:pt>
                <c:pt idx="84">
                  <c:v>18805.834460161466</c:v>
                </c:pt>
                <c:pt idx="85">
                  <c:v>20614.139709243518</c:v>
                </c:pt>
                <c:pt idx="86">
                  <c:v>23564.384072372577</c:v>
                </c:pt>
                <c:pt idx="87">
                  <c:v>26093.300070427191</c:v>
                </c:pt>
                <c:pt idx="88">
                  <c:v>39574.082144924621</c:v>
                </c:pt>
                <c:pt idx="89">
                  <c:v>12655.212164261493</c:v>
                </c:pt>
                <c:pt idx="90">
                  <c:v>46577.448408126729</c:v>
                </c:pt>
                <c:pt idx="91">
                  <c:v>23218.275716997512</c:v>
                </c:pt>
                <c:pt idx="92">
                  <c:v>42222.110287511969</c:v>
                </c:pt>
                <c:pt idx="93">
                  <c:v>12320.783768651861</c:v>
                </c:pt>
                <c:pt idx="94">
                  <c:v>28533.955844289023</c:v>
                </c:pt>
                <c:pt idx="95">
                  <c:v>18082.644169074207</c:v>
                </c:pt>
                <c:pt idx="96">
                  <c:v>85470.656855019333</c:v>
                </c:pt>
                <c:pt idx="97">
                  <c:v>20416.548192249025</c:v>
                </c:pt>
                <c:pt idx="98">
                  <c:v>44622.157324953318</c:v>
                </c:pt>
                <c:pt idx="99">
                  <c:v>30240.594247433466</c:v>
                </c:pt>
                <c:pt idx="100">
                  <c:v>19755.039532797182</c:v>
                </c:pt>
                <c:pt idx="101">
                  <c:v>28229.555118862932</c:v>
                </c:pt>
                <c:pt idx="102">
                  <c:v>41909.334235780574</c:v>
                </c:pt>
                <c:pt idx="103">
                  <c:v>11682.544397541909</c:v>
                </c:pt>
                <c:pt idx="104">
                  <c:v>23364.235310340428</c:v>
                </c:pt>
                <c:pt idx="105">
                  <c:v>90690.180400621044</c:v>
                </c:pt>
                <c:pt idx="106">
                  <c:v>35118.210401722135</c:v>
                </c:pt>
                <c:pt idx="107">
                  <c:v>35157.921266167119</c:v>
                </c:pt>
                <c:pt idx="108">
                  <c:v>58137.703160212281</c:v>
                </c:pt>
                <c:pt idx="109">
                  <c:v>53871.529981362706</c:v>
                </c:pt>
                <c:pt idx="110">
                  <c:v>18321.117388877334</c:v>
                </c:pt>
                <c:pt idx="111">
                  <c:v>89912.076863245806</c:v>
                </c:pt>
                <c:pt idx="112">
                  <c:v>88754.588415629696</c:v>
                </c:pt>
                <c:pt idx="113">
                  <c:v>21626.026839950384</c:v>
                </c:pt>
                <c:pt idx="114">
                  <c:v>57337.784411248351</c:v>
                </c:pt>
                <c:pt idx="115">
                  <c:v>9986.8423806771807</c:v>
                </c:pt>
                <c:pt idx="116">
                  <c:v>9395.8914601472079</c:v>
                </c:pt>
                <c:pt idx="117">
                  <c:v>24169.0394920166</c:v>
                </c:pt>
                <c:pt idx="118">
                  <c:v>15910.060319894819</c:v>
                </c:pt>
                <c:pt idx="119">
                  <c:v>20241.125583556819</c:v>
                </c:pt>
                <c:pt idx="120">
                  <c:v>30841.069959768618</c:v>
                </c:pt>
                <c:pt idx="121">
                  <c:v>33830.418958817463</c:v>
                </c:pt>
                <c:pt idx="122">
                  <c:v>22430.358664173153</c:v>
                </c:pt>
              </c:numCache>
            </c:numRef>
          </c:val>
          <c:extLst>
            <c:ext xmlns:c16="http://schemas.microsoft.com/office/drawing/2014/chart" uri="{C3380CC4-5D6E-409C-BE32-E72D297353CC}">
              <c16:uniqueId val="{00000000-B789-49BB-BA51-FF2639AC3F3E}"/>
            </c:ext>
          </c:extLst>
        </c:ser>
        <c:dLbls>
          <c:showLegendKey val="0"/>
          <c:showVal val="0"/>
          <c:showCatName val="0"/>
          <c:showSerName val="0"/>
          <c:showPercent val="0"/>
          <c:showBubbleSize val="0"/>
        </c:dLbls>
        <c:gapWidth val="219"/>
        <c:axId val="1528491488"/>
        <c:axId val="1528487744"/>
      </c:barChart>
      <c:catAx>
        <c:axId val="1528491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28487744"/>
        <c:crosses val="autoZero"/>
        <c:auto val="1"/>
        <c:lblAlgn val="ctr"/>
        <c:lblOffset val="100"/>
        <c:noMultiLvlLbl val="0"/>
      </c:catAx>
      <c:valAx>
        <c:axId val="15284877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284914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Stormwater </a:t>
            </a:r>
          </a:p>
          <a:p>
            <a:pPr>
              <a:defRPr/>
            </a:pPr>
            <a:r>
              <a:rPr lang="en-US"/>
              <a:t>Total Linear</a:t>
            </a:r>
            <a:r>
              <a:rPr lang="en-US" baseline="0"/>
              <a:t> Footage Installed Each Year</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Stormwater</c:v>
          </c:tx>
          <c:spPr>
            <a:solidFill>
              <a:schemeClr val="accent6"/>
            </a:solidFill>
            <a:ln>
              <a:noFill/>
            </a:ln>
            <a:effectLst/>
          </c:spPr>
          <c:invertIfNegative val="0"/>
          <c:cat>
            <c:numRef>
              <c:f>'SW Graph'!$D$2:$D$121</c:f>
              <c:numCache>
                <c:formatCode>0</c:formatCode>
                <c:ptCount val="120"/>
                <c:pt idx="0">
                  <c:v>1898</c:v>
                </c:pt>
                <c:pt idx="1">
                  <c:v>1900</c:v>
                </c:pt>
                <c:pt idx="2">
                  <c:v>1904</c:v>
                </c:pt>
                <c:pt idx="3">
                  <c:v>1905</c:v>
                </c:pt>
                <c:pt idx="4">
                  <c:v>1906</c:v>
                </c:pt>
                <c:pt idx="5">
                  <c:v>1907</c:v>
                </c:pt>
                <c:pt idx="6">
                  <c:v>1908</c:v>
                </c:pt>
                <c:pt idx="7">
                  <c:v>1909</c:v>
                </c:pt>
                <c:pt idx="8">
                  <c:v>1910</c:v>
                </c:pt>
                <c:pt idx="9">
                  <c:v>1911</c:v>
                </c:pt>
                <c:pt idx="10">
                  <c:v>1912</c:v>
                </c:pt>
                <c:pt idx="11">
                  <c:v>1913</c:v>
                </c:pt>
                <c:pt idx="12">
                  <c:v>1914</c:v>
                </c:pt>
                <c:pt idx="13">
                  <c:v>1915</c:v>
                </c:pt>
                <c:pt idx="14">
                  <c:v>1916</c:v>
                </c:pt>
                <c:pt idx="15">
                  <c:v>1917</c:v>
                </c:pt>
                <c:pt idx="16">
                  <c:v>1918</c:v>
                </c:pt>
                <c:pt idx="17">
                  <c:v>1919</c:v>
                </c:pt>
                <c:pt idx="18">
                  <c:v>1921</c:v>
                </c:pt>
                <c:pt idx="19">
                  <c:v>1922</c:v>
                </c:pt>
                <c:pt idx="20">
                  <c:v>1923</c:v>
                </c:pt>
                <c:pt idx="21">
                  <c:v>1924</c:v>
                </c:pt>
                <c:pt idx="22">
                  <c:v>1925</c:v>
                </c:pt>
                <c:pt idx="23">
                  <c:v>1926</c:v>
                </c:pt>
                <c:pt idx="24">
                  <c:v>1927</c:v>
                </c:pt>
                <c:pt idx="25">
                  <c:v>1928</c:v>
                </c:pt>
                <c:pt idx="26">
                  <c:v>1929</c:v>
                </c:pt>
                <c:pt idx="27">
                  <c:v>1930</c:v>
                </c:pt>
                <c:pt idx="28">
                  <c:v>1931</c:v>
                </c:pt>
                <c:pt idx="29">
                  <c:v>1932</c:v>
                </c:pt>
                <c:pt idx="30">
                  <c:v>1933</c:v>
                </c:pt>
                <c:pt idx="31">
                  <c:v>1934</c:v>
                </c:pt>
                <c:pt idx="32">
                  <c:v>1935</c:v>
                </c:pt>
                <c:pt idx="33">
                  <c:v>1936</c:v>
                </c:pt>
                <c:pt idx="34">
                  <c:v>1937</c:v>
                </c:pt>
                <c:pt idx="35">
                  <c:v>1938</c:v>
                </c:pt>
                <c:pt idx="36">
                  <c:v>1939</c:v>
                </c:pt>
                <c:pt idx="37">
                  <c:v>1940</c:v>
                </c:pt>
                <c:pt idx="38">
                  <c:v>1941</c:v>
                </c:pt>
                <c:pt idx="39">
                  <c:v>1942</c:v>
                </c:pt>
                <c:pt idx="40">
                  <c:v>1943</c:v>
                </c:pt>
                <c:pt idx="41">
                  <c:v>1944</c:v>
                </c:pt>
                <c:pt idx="42">
                  <c:v>1945</c:v>
                </c:pt>
                <c:pt idx="43">
                  <c:v>1946</c:v>
                </c:pt>
                <c:pt idx="44">
                  <c:v>1947</c:v>
                </c:pt>
                <c:pt idx="45">
                  <c:v>1948</c:v>
                </c:pt>
                <c:pt idx="46">
                  <c:v>1949</c:v>
                </c:pt>
                <c:pt idx="47">
                  <c:v>1950</c:v>
                </c:pt>
                <c:pt idx="48">
                  <c:v>1951</c:v>
                </c:pt>
                <c:pt idx="49">
                  <c:v>1952</c:v>
                </c:pt>
                <c:pt idx="50">
                  <c:v>1953</c:v>
                </c:pt>
                <c:pt idx="51">
                  <c:v>1954</c:v>
                </c:pt>
                <c:pt idx="52">
                  <c:v>1955</c:v>
                </c:pt>
                <c:pt idx="53">
                  <c:v>1956</c:v>
                </c:pt>
                <c:pt idx="54">
                  <c:v>1957</c:v>
                </c:pt>
                <c:pt idx="55">
                  <c:v>1958</c:v>
                </c:pt>
                <c:pt idx="56">
                  <c:v>1959</c:v>
                </c:pt>
                <c:pt idx="57">
                  <c:v>1960</c:v>
                </c:pt>
                <c:pt idx="58">
                  <c:v>1961</c:v>
                </c:pt>
                <c:pt idx="59">
                  <c:v>1962</c:v>
                </c:pt>
                <c:pt idx="60">
                  <c:v>1963</c:v>
                </c:pt>
                <c:pt idx="61">
                  <c:v>1964</c:v>
                </c:pt>
                <c:pt idx="62">
                  <c:v>1965</c:v>
                </c:pt>
                <c:pt idx="63">
                  <c:v>1966</c:v>
                </c:pt>
                <c:pt idx="64">
                  <c:v>1967</c:v>
                </c:pt>
                <c:pt idx="65">
                  <c:v>1968</c:v>
                </c:pt>
                <c:pt idx="66">
                  <c:v>1969</c:v>
                </c:pt>
                <c:pt idx="67">
                  <c:v>1970</c:v>
                </c:pt>
                <c:pt idx="68">
                  <c:v>1971</c:v>
                </c:pt>
                <c:pt idx="69">
                  <c:v>1972</c:v>
                </c:pt>
                <c:pt idx="70">
                  <c:v>1973</c:v>
                </c:pt>
                <c:pt idx="71">
                  <c:v>1974</c:v>
                </c:pt>
                <c:pt idx="72">
                  <c:v>1975</c:v>
                </c:pt>
                <c:pt idx="73">
                  <c:v>1976</c:v>
                </c:pt>
                <c:pt idx="74">
                  <c:v>1977</c:v>
                </c:pt>
                <c:pt idx="75">
                  <c:v>1978</c:v>
                </c:pt>
                <c:pt idx="76">
                  <c:v>1979</c:v>
                </c:pt>
                <c:pt idx="77">
                  <c:v>1980</c:v>
                </c:pt>
                <c:pt idx="78">
                  <c:v>1981</c:v>
                </c:pt>
                <c:pt idx="79">
                  <c:v>1982</c:v>
                </c:pt>
                <c:pt idx="80">
                  <c:v>1983</c:v>
                </c:pt>
                <c:pt idx="81">
                  <c:v>1984</c:v>
                </c:pt>
                <c:pt idx="82">
                  <c:v>1985</c:v>
                </c:pt>
                <c:pt idx="83">
                  <c:v>1986</c:v>
                </c:pt>
                <c:pt idx="84">
                  <c:v>1987</c:v>
                </c:pt>
                <c:pt idx="85">
                  <c:v>1988</c:v>
                </c:pt>
                <c:pt idx="86">
                  <c:v>1989</c:v>
                </c:pt>
                <c:pt idx="87">
                  <c:v>1990</c:v>
                </c:pt>
                <c:pt idx="88">
                  <c:v>1991</c:v>
                </c:pt>
                <c:pt idx="89">
                  <c:v>1992</c:v>
                </c:pt>
                <c:pt idx="90">
                  <c:v>1993</c:v>
                </c:pt>
                <c:pt idx="91">
                  <c:v>1994</c:v>
                </c:pt>
                <c:pt idx="92">
                  <c:v>1995</c:v>
                </c:pt>
                <c:pt idx="93">
                  <c:v>1996</c:v>
                </c:pt>
                <c:pt idx="94">
                  <c:v>1997</c:v>
                </c:pt>
                <c:pt idx="95">
                  <c:v>1998</c:v>
                </c:pt>
                <c:pt idx="96">
                  <c:v>1999</c:v>
                </c:pt>
                <c:pt idx="97">
                  <c:v>2000</c:v>
                </c:pt>
                <c:pt idx="98">
                  <c:v>2001</c:v>
                </c:pt>
                <c:pt idx="99">
                  <c:v>2002</c:v>
                </c:pt>
                <c:pt idx="100">
                  <c:v>2003</c:v>
                </c:pt>
                <c:pt idx="101">
                  <c:v>2004</c:v>
                </c:pt>
                <c:pt idx="102">
                  <c:v>2005</c:v>
                </c:pt>
                <c:pt idx="103">
                  <c:v>2006</c:v>
                </c:pt>
                <c:pt idx="104">
                  <c:v>2007</c:v>
                </c:pt>
                <c:pt idx="105">
                  <c:v>2008</c:v>
                </c:pt>
                <c:pt idx="106">
                  <c:v>2009</c:v>
                </c:pt>
                <c:pt idx="107">
                  <c:v>2010</c:v>
                </c:pt>
                <c:pt idx="108">
                  <c:v>2011</c:v>
                </c:pt>
                <c:pt idx="109">
                  <c:v>2012</c:v>
                </c:pt>
                <c:pt idx="110">
                  <c:v>2013</c:v>
                </c:pt>
                <c:pt idx="111">
                  <c:v>2014</c:v>
                </c:pt>
                <c:pt idx="112">
                  <c:v>2015</c:v>
                </c:pt>
                <c:pt idx="113">
                  <c:v>2016</c:v>
                </c:pt>
                <c:pt idx="114">
                  <c:v>2017</c:v>
                </c:pt>
                <c:pt idx="115">
                  <c:v>2018</c:v>
                </c:pt>
                <c:pt idx="116">
                  <c:v>2019</c:v>
                </c:pt>
                <c:pt idx="117">
                  <c:v>2020</c:v>
                </c:pt>
                <c:pt idx="118">
                  <c:v>2021</c:v>
                </c:pt>
                <c:pt idx="119">
                  <c:v>2022</c:v>
                </c:pt>
              </c:numCache>
            </c:numRef>
          </c:cat>
          <c:val>
            <c:numRef>
              <c:f>'SW Graph'!$E$2:$E$121</c:f>
              <c:numCache>
                <c:formatCode>#,##0</c:formatCode>
                <c:ptCount val="120"/>
                <c:pt idx="0">
                  <c:v>291.60462248871897</c:v>
                </c:pt>
                <c:pt idx="1">
                  <c:v>11236.130844772793</c:v>
                </c:pt>
                <c:pt idx="2">
                  <c:v>2843.5968002477894</c:v>
                </c:pt>
                <c:pt idx="3">
                  <c:v>8903.5124129104879</c:v>
                </c:pt>
                <c:pt idx="4">
                  <c:v>9990.2016288082923</c:v>
                </c:pt>
                <c:pt idx="5">
                  <c:v>17469.961423711469</c:v>
                </c:pt>
                <c:pt idx="6">
                  <c:v>14121.938820194437</c:v>
                </c:pt>
                <c:pt idx="7">
                  <c:v>22408.992952510551</c:v>
                </c:pt>
                <c:pt idx="8">
                  <c:v>16255.477765586944</c:v>
                </c:pt>
                <c:pt idx="9">
                  <c:v>10231.061893518377</c:v>
                </c:pt>
                <c:pt idx="10">
                  <c:v>12844.168303063045</c:v>
                </c:pt>
                <c:pt idx="11">
                  <c:v>5545.959144193308</c:v>
                </c:pt>
                <c:pt idx="12">
                  <c:v>1904.4070384210247</c:v>
                </c:pt>
                <c:pt idx="13">
                  <c:v>255.28470643241099</c:v>
                </c:pt>
                <c:pt idx="14">
                  <c:v>153.63831086376001</c:v>
                </c:pt>
                <c:pt idx="15">
                  <c:v>1070.559185143022</c:v>
                </c:pt>
                <c:pt idx="16">
                  <c:v>1396.8869083989789</c:v>
                </c:pt>
                <c:pt idx="17">
                  <c:v>1787.4846064443445</c:v>
                </c:pt>
                <c:pt idx="18">
                  <c:v>1945.5216459122298</c:v>
                </c:pt>
                <c:pt idx="19">
                  <c:v>8915.044807257198</c:v>
                </c:pt>
                <c:pt idx="20">
                  <c:v>10411.773656496533</c:v>
                </c:pt>
                <c:pt idx="21">
                  <c:v>3146.8103444717876</c:v>
                </c:pt>
                <c:pt idx="22">
                  <c:v>11950.469669494503</c:v>
                </c:pt>
                <c:pt idx="23">
                  <c:v>26972.565204989409</c:v>
                </c:pt>
                <c:pt idx="24">
                  <c:v>19583.82258294132</c:v>
                </c:pt>
                <c:pt idx="25">
                  <c:v>26560.419937111452</c:v>
                </c:pt>
                <c:pt idx="26">
                  <c:v>6721.7077142297385</c:v>
                </c:pt>
                <c:pt idx="27">
                  <c:v>7585.7098751308931</c:v>
                </c:pt>
                <c:pt idx="28">
                  <c:v>3417.751457820375</c:v>
                </c:pt>
                <c:pt idx="29">
                  <c:v>8668.4910226841057</c:v>
                </c:pt>
                <c:pt idx="30">
                  <c:v>723.16490697505537</c:v>
                </c:pt>
                <c:pt idx="31">
                  <c:v>1126.4793103399661</c:v>
                </c:pt>
                <c:pt idx="32">
                  <c:v>15308.620683952488</c:v>
                </c:pt>
                <c:pt idx="33">
                  <c:v>10978.159897139478</c:v>
                </c:pt>
                <c:pt idx="34">
                  <c:v>10375.090092954997</c:v>
                </c:pt>
                <c:pt idx="35">
                  <c:v>16886.474351910048</c:v>
                </c:pt>
                <c:pt idx="36">
                  <c:v>9501.6449511992505</c:v>
                </c:pt>
                <c:pt idx="37">
                  <c:v>19861.739172297508</c:v>
                </c:pt>
                <c:pt idx="38">
                  <c:v>1323.6221103549453</c:v>
                </c:pt>
                <c:pt idx="39">
                  <c:v>3947.8765655092338</c:v>
                </c:pt>
                <c:pt idx="40">
                  <c:v>4863.6582589935588</c:v>
                </c:pt>
                <c:pt idx="41">
                  <c:v>1091.3442075975859</c:v>
                </c:pt>
                <c:pt idx="42">
                  <c:v>9238.3314753779068</c:v>
                </c:pt>
                <c:pt idx="43">
                  <c:v>8162.1088875531505</c:v>
                </c:pt>
                <c:pt idx="44">
                  <c:v>2612.7425853457089</c:v>
                </c:pt>
                <c:pt idx="45">
                  <c:v>11884.666473755266</c:v>
                </c:pt>
                <c:pt idx="46">
                  <c:v>28796.10527822702</c:v>
                </c:pt>
                <c:pt idx="47">
                  <c:v>15549.794901422863</c:v>
                </c:pt>
                <c:pt idx="48">
                  <c:v>21541.415519396251</c:v>
                </c:pt>
                <c:pt idx="49">
                  <c:v>26580.374533090704</c:v>
                </c:pt>
                <c:pt idx="50">
                  <c:v>5517.3154355101624</c:v>
                </c:pt>
                <c:pt idx="51">
                  <c:v>13235.028260365649</c:v>
                </c:pt>
                <c:pt idx="52">
                  <c:v>12973.169206986042</c:v>
                </c:pt>
                <c:pt idx="53">
                  <c:v>28427.345881506084</c:v>
                </c:pt>
                <c:pt idx="54">
                  <c:v>22649.278897553057</c:v>
                </c:pt>
                <c:pt idx="55">
                  <c:v>44048.57123465473</c:v>
                </c:pt>
                <c:pt idx="56">
                  <c:v>41367.302001399781</c:v>
                </c:pt>
                <c:pt idx="57">
                  <c:v>87225.038389823138</c:v>
                </c:pt>
                <c:pt idx="58">
                  <c:v>88021.353590793718</c:v>
                </c:pt>
                <c:pt idx="59">
                  <c:v>69933.016964709415</c:v>
                </c:pt>
                <c:pt idx="60">
                  <c:v>92985.048558403723</c:v>
                </c:pt>
                <c:pt idx="61">
                  <c:v>61967.70141395853</c:v>
                </c:pt>
                <c:pt idx="62">
                  <c:v>62229.870057139866</c:v>
                </c:pt>
                <c:pt idx="63">
                  <c:v>65153.060176006184</c:v>
                </c:pt>
                <c:pt idx="64">
                  <c:v>65855.351591309372</c:v>
                </c:pt>
                <c:pt idx="65">
                  <c:v>59517.417794737696</c:v>
                </c:pt>
                <c:pt idx="66">
                  <c:v>31798.221010502795</c:v>
                </c:pt>
                <c:pt idx="67">
                  <c:v>37226.668109457438</c:v>
                </c:pt>
                <c:pt idx="68">
                  <c:v>33394.834418535815</c:v>
                </c:pt>
                <c:pt idx="69">
                  <c:v>55545.981089430563</c:v>
                </c:pt>
                <c:pt idx="70">
                  <c:v>45192.772944442251</c:v>
                </c:pt>
                <c:pt idx="71">
                  <c:v>24762.879898269672</c:v>
                </c:pt>
                <c:pt idx="72">
                  <c:v>10704.445432939148</c:v>
                </c:pt>
                <c:pt idx="73">
                  <c:v>11592.83792905661</c:v>
                </c:pt>
                <c:pt idx="74">
                  <c:v>28666.15415099161</c:v>
                </c:pt>
                <c:pt idx="75">
                  <c:v>39829.759608651235</c:v>
                </c:pt>
                <c:pt idx="76">
                  <c:v>24602.62184488757</c:v>
                </c:pt>
                <c:pt idx="77">
                  <c:v>16561.516064836454</c:v>
                </c:pt>
                <c:pt idx="78">
                  <c:v>31111.841327501148</c:v>
                </c:pt>
                <c:pt idx="79">
                  <c:v>14539.907972388113</c:v>
                </c:pt>
                <c:pt idx="80">
                  <c:v>7029.1277855039216</c:v>
                </c:pt>
                <c:pt idx="81">
                  <c:v>18359.368268673716</c:v>
                </c:pt>
                <c:pt idx="82">
                  <c:v>17367.772183048859</c:v>
                </c:pt>
                <c:pt idx="83">
                  <c:v>13990.922259304643</c:v>
                </c:pt>
                <c:pt idx="84">
                  <c:v>23684.790408658708</c:v>
                </c:pt>
                <c:pt idx="85">
                  <c:v>11088.643238527107</c:v>
                </c:pt>
                <c:pt idx="86">
                  <c:v>35934.183036681934</c:v>
                </c:pt>
                <c:pt idx="87">
                  <c:v>33767.253842073143</c:v>
                </c:pt>
                <c:pt idx="88">
                  <c:v>33467.039512737028</c:v>
                </c:pt>
                <c:pt idx="89">
                  <c:v>17726.73921965215</c:v>
                </c:pt>
                <c:pt idx="90">
                  <c:v>24279.8274568993</c:v>
                </c:pt>
                <c:pt idx="91">
                  <c:v>28906.698051537562</c:v>
                </c:pt>
                <c:pt idx="92">
                  <c:v>25114.700498375129</c:v>
                </c:pt>
                <c:pt idx="93">
                  <c:v>10492.114910085264</c:v>
                </c:pt>
                <c:pt idx="94">
                  <c:v>31797.997829324682</c:v>
                </c:pt>
                <c:pt idx="95">
                  <c:v>40549.540416694377</c:v>
                </c:pt>
                <c:pt idx="96">
                  <c:v>21063.031054593463</c:v>
                </c:pt>
                <c:pt idx="97">
                  <c:v>18491.298817388324</c:v>
                </c:pt>
                <c:pt idx="98">
                  <c:v>7507.6290591353718</c:v>
                </c:pt>
                <c:pt idx="99">
                  <c:v>14423.642192168243</c:v>
                </c:pt>
                <c:pt idx="100">
                  <c:v>35198.512701781023</c:v>
                </c:pt>
                <c:pt idx="101">
                  <c:v>19560.361807288267</c:v>
                </c:pt>
                <c:pt idx="102">
                  <c:v>27760.300285283112</c:v>
                </c:pt>
                <c:pt idx="103">
                  <c:v>25767.672143378146</c:v>
                </c:pt>
                <c:pt idx="104">
                  <c:v>15977.981655137301</c:v>
                </c:pt>
                <c:pt idx="105">
                  <c:v>27627.969954585886</c:v>
                </c:pt>
                <c:pt idx="106">
                  <c:v>20483.464182240339</c:v>
                </c:pt>
                <c:pt idx="107">
                  <c:v>30066.896387641504</c:v>
                </c:pt>
                <c:pt idx="108">
                  <c:v>10277.762647380852</c:v>
                </c:pt>
                <c:pt idx="109">
                  <c:v>9837.77197957719</c:v>
                </c:pt>
                <c:pt idx="110">
                  <c:v>38882.358900790197</c:v>
                </c:pt>
                <c:pt idx="111">
                  <c:v>15332.134001675355</c:v>
                </c:pt>
                <c:pt idx="112">
                  <c:v>12047.103112390154</c:v>
                </c:pt>
                <c:pt idx="113">
                  <c:v>12852.161205826738</c:v>
                </c:pt>
                <c:pt idx="114">
                  <c:v>11956.677993664742</c:v>
                </c:pt>
                <c:pt idx="115">
                  <c:v>9343.8332569226968</c:v>
                </c:pt>
                <c:pt idx="116">
                  <c:v>13916.708115374237</c:v>
                </c:pt>
                <c:pt idx="117">
                  <c:v>31311.416465109563</c:v>
                </c:pt>
                <c:pt idx="118">
                  <c:v>6624.5773113234754</c:v>
                </c:pt>
                <c:pt idx="119">
                  <c:v>374.64512558344683</c:v>
                </c:pt>
              </c:numCache>
            </c:numRef>
          </c:val>
          <c:extLst>
            <c:ext xmlns:c16="http://schemas.microsoft.com/office/drawing/2014/chart" uri="{C3380CC4-5D6E-409C-BE32-E72D297353CC}">
              <c16:uniqueId val="{00000000-4621-4D61-8713-3C15514925B4}"/>
            </c:ext>
          </c:extLst>
        </c:ser>
        <c:dLbls>
          <c:showLegendKey val="0"/>
          <c:showVal val="0"/>
          <c:showCatName val="0"/>
          <c:showSerName val="0"/>
          <c:showPercent val="0"/>
          <c:showBubbleSize val="0"/>
        </c:dLbls>
        <c:gapWidth val="219"/>
        <c:axId val="1528491488"/>
        <c:axId val="1528487744"/>
      </c:barChart>
      <c:catAx>
        <c:axId val="1528491488"/>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28487744"/>
        <c:crosses val="autoZero"/>
        <c:auto val="1"/>
        <c:lblAlgn val="ctr"/>
        <c:lblOffset val="100"/>
        <c:noMultiLvlLbl val="0"/>
      </c:catAx>
      <c:valAx>
        <c:axId val="15284877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284914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WW!$B$2</c:f>
              <c:strCache>
                <c:ptCount val="1"/>
                <c:pt idx="0">
                  <c:v>6 Year 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621-4907-86D1-4CAFE809C71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621-4907-86D1-4CAFE809C71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621-4907-86D1-4CAFE809C71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621-4907-86D1-4CAFE809C71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621-4907-86D1-4CAFE809C71A}"/>
              </c:ext>
            </c:extLst>
          </c:dPt>
          <c:cat>
            <c:strRef>
              <c:f>WW!$A$3:$A$7</c:f>
              <c:strCache>
                <c:ptCount val="5"/>
                <c:pt idx="0">
                  <c:v>Rolling Stock &amp; Misc</c:v>
                </c:pt>
                <c:pt idx="1">
                  <c:v>Collection System Improvements</c:v>
                </c:pt>
                <c:pt idx="2">
                  <c:v>Pump Station Improvements</c:v>
                </c:pt>
                <c:pt idx="3">
                  <c:v>North End Treatment Plant Improvements</c:v>
                </c:pt>
                <c:pt idx="4">
                  <c:v>Central Treatement Plant Improvements</c:v>
                </c:pt>
              </c:strCache>
            </c:strRef>
          </c:cat>
          <c:val>
            <c:numRef>
              <c:f>WW!$B$3:$B$7</c:f>
              <c:numCache>
                <c:formatCode>_("$"* #,##0_);_("$"* \(#,##0\);_("$"* "-"??_);_(@_)</c:formatCode>
                <c:ptCount val="5"/>
                <c:pt idx="0">
                  <c:v>9284870</c:v>
                </c:pt>
                <c:pt idx="1">
                  <c:v>94360841.744514048</c:v>
                </c:pt>
                <c:pt idx="2">
                  <c:v>8439571.8036119565</c:v>
                </c:pt>
                <c:pt idx="3">
                  <c:v>18446547.337360695</c:v>
                </c:pt>
                <c:pt idx="4">
                  <c:v>42147023.999847159</c:v>
                </c:pt>
              </c:numCache>
            </c:numRef>
          </c:val>
          <c:extLst>
            <c:ext xmlns:c16="http://schemas.microsoft.com/office/drawing/2014/chart" uri="{C3380CC4-5D6E-409C-BE32-E72D297353CC}">
              <c16:uniqueId val="{0000000A-1621-4907-86D1-4CAFE809C71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SW!$B$2</c:f>
              <c:strCache>
                <c:ptCount val="1"/>
                <c:pt idx="0">
                  <c:v>6 Year Total</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1D0B-4288-BBC1-70E90711FF78}"/>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1D0B-4288-BBC1-70E90711FF7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D0B-4288-BBC1-70E90711FF7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D0B-4288-BBC1-70E90711FF78}"/>
              </c:ext>
            </c:extLst>
          </c:dPt>
          <c:cat>
            <c:strRef>
              <c:f>SW!$A$3:$A$6</c:f>
              <c:strCache>
                <c:ptCount val="4"/>
                <c:pt idx="0">
                  <c:v>Rolling Stock &amp; Misc</c:v>
                </c:pt>
                <c:pt idx="1">
                  <c:v>Collection System Improvements</c:v>
                </c:pt>
                <c:pt idx="2">
                  <c:v>Treatment and LID Projects</c:v>
                </c:pt>
                <c:pt idx="3">
                  <c:v>Facility Improvements</c:v>
                </c:pt>
              </c:strCache>
            </c:strRef>
          </c:cat>
          <c:val>
            <c:numRef>
              <c:f>SW!$B$3:$B$6</c:f>
              <c:numCache>
                <c:formatCode>_("$"* #,##0_);_("$"* \(#,##0\);_("$"* "-"??_);_(@_)</c:formatCode>
                <c:ptCount val="4"/>
                <c:pt idx="0">
                  <c:v>4744320</c:v>
                </c:pt>
                <c:pt idx="1">
                  <c:v>61015843.172056586</c:v>
                </c:pt>
                <c:pt idx="2">
                  <c:v>39809345.061765887</c:v>
                </c:pt>
                <c:pt idx="3">
                  <c:v>8438591.7748983167</c:v>
                </c:pt>
              </c:numCache>
            </c:numRef>
          </c:val>
          <c:extLst>
            <c:ext xmlns:c16="http://schemas.microsoft.com/office/drawing/2014/chart" uri="{C3380CC4-5D6E-409C-BE32-E72D297353CC}">
              <c16:uniqueId val="{00000008-1D0B-4288-BBC1-70E90711FF7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SWM!$B$2</c:f>
              <c:strCache>
                <c:ptCount val="1"/>
                <c:pt idx="0">
                  <c:v>6 Year 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5DF-4F3B-8F49-8D9A936B2CD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5DF-4F3B-8F49-8D9A936B2CD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5DF-4F3B-8F49-8D9A936B2CD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5DF-4F3B-8F49-8D9A936B2CD1}"/>
              </c:ext>
            </c:extLst>
          </c:dPt>
          <c:cat>
            <c:strRef>
              <c:f>SWM!$A$3:$A$6</c:f>
              <c:strCache>
                <c:ptCount val="4"/>
                <c:pt idx="0">
                  <c:v>Rolling Stock &amp; Misc</c:v>
                </c:pt>
                <c:pt idx="1">
                  <c:v>Special Projects</c:v>
                </c:pt>
                <c:pt idx="2">
                  <c:v>Facility Improvements</c:v>
                </c:pt>
                <c:pt idx="3">
                  <c:v>Environmental Remediation</c:v>
                </c:pt>
              </c:strCache>
            </c:strRef>
          </c:cat>
          <c:val>
            <c:numRef>
              <c:f>SWM!$B$3:$B$6</c:f>
              <c:numCache>
                <c:formatCode>_("$"* #,##0_);_("$"* \(#,##0\);_("$"* "-"??_);_(@_)</c:formatCode>
                <c:ptCount val="4"/>
                <c:pt idx="0">
                  <c:v>63600000</c:v>
                </c:pt>
                <c:pt idx="1">
                  <c:v>1000000</c:v>
                </c:pt>
                <c:pt idx="2">
                  <c:v>14700000</c:v>
                </c:pt>
                <c:pt idx="3">
                  <c:v>300000</c:v>
                </c:pt>
              </c:numCache>
            </c:numRef>
          </c:val>
          <c:extLst>
            <c:ext xmlns:c16="http://schemas.microsoft.com/office/drawing/2014/chart" uri="{C3380CC4-5D6E-409C-BE32-E72D297353CC}">
              <c16:uniqueId val="{00000008-65DF-4F3B-8F49-8D9A936B2CD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1" y="0"/>
            <a:ext cx="3038475" cy="463550"/>
          </a:xfrm>
          <a:prstGeom prst="rect">
            <a:avLst/>
          </a:prstGeom>
          <a:noFill/>
          <a:ln w="9525">
            <a:noFill/>
            <a:miter lim="800000"/>
            <a:headEnd/>
            <a:tailEnd/>
          </a:ln>
          <a:effectLst/>
        </p:spPr>
        <p:txBody>
          <a:bodyPr vert="horz" wrap="square" lIns="92971" tIns="46487" rIns="92971" bIns="46487" numCol="1" anchor="t" anchorCtr="0" compatLnSpc="1">
            <a:prstTxWarp prst="textNoShape">
              <a:avLst/>
            </a:prstTxWarp>
          </a:bodyPr>
          <a:lstStyle>
            <a:lvl1pPr defTabSz="930331">
              <a:defRPr sz="1200">
                <a:latin typeface="Times New Roman" pitchFamily="18" charset="0"/>
              </a:defRPr>
            </a:lvl1pPr>
          </a:lstStyle>
          <a:p>
            <a:pPr>
              <a:defRPr/>
            </a:pPr>
            <a:endParaRPr lang="en-US" dirty="0"/>
          </a:p>
        </p:txBody>
      </p:sp>
      <p:sp>
        <p:nvSpPr>
          <p:cNvPr id="28675" name="Rectangle 3"/>
          <p:cNvSpPr>
            <a:spLocks noGrp="1" noChangeArrowheads="1"/>
          </p:cNvSpPr>
          <p:nvPr>
            <p:ph type="dt" sz="quarter" idx="1"/>
          </p:nvPr>
        </p:nvSpPr>
        <p:spPr bwMode="auto">
          <a:xfrm>
            <a:off x="3971926" y="0"/>
            <a:ext cx="3038475" cy="463550"/>
          </a:xfrm>
          <a:prstGeom prst="rect">
            <a:avLst/>
          </a:prstGeom>
          <a:noFill/>
          <a:ln w="9525">
            <a:noFill/>
            <a:miter lim="800000"/>
            <a:headEnd/>
            <a:tailEnd/>
          </a:ln>
          <a:effectLst/>
        </p:spPr>
        <p:txBody>
          <a:bodyPr vert="horz" wrap="square" lIns="92971" tIns="46487" rIns="92971" bIns="46487" numCol="1" anchor="t" anchorCtr="0" compatLnSpc="1">
            <a:prstTxWarp prst="textNoShape">
              <a:avLst/>
            </a:prstTxWarp>
          </a:bodyPr>
          <a:lstStyle>
            <a:lvl1pPr algn="r" defTabSz="930331">
              <a:defRPr sz="1200">
                <a:latin typeface="Times New Roman" pitchFamily="18" charset="0"/>
              </a:defRPr>
            </a:lvl1pPr>
          </a:lstStyle>
          <a:p>
            <a:pPr>
              <a:defRPr/>
            </a:pPr>
            <a:endParaRPr lang="en-US" dirty="0"/>
          </a:p>
        </p:txBody>
      </p:sp>
      <p:sp>
        <p:nvSpPr>
          <p:cNvPr id="28676" name="Rectangle 4"/>
          <p:cNvSpPr>
            <a:spLocks noGrp="1" noChangeArrowheads="1"/>
          </p:cNvSpPr>
          <p:nvPr>
            <p:ph type="ftr" sz="quarter" idx="2"/>
          </p:nvPr>
        </p:nvSpPr>
        <p:spPr bwMode="auto">
          <a:xfrm>
            <a:off x="1" y="8832850"/>
            <a:ext cx="3038475" cy="463550"/>
          </a:xfrm>
          <a:prstGeom prst="rect">
            <a:avLst/>
          </a:prstGeom>
          <a:noFill/>
          <a:ln w="9525">
            <a:noFill/>
            <a:miter lim="800000"/>
            <a:headEnd/>
            <a:tailEnd/>
          </a:ln>
          <a:effectLst/>
        </p:spPr>
        <p:txBody>
          <a:bodyPr vert="horz" wrap="square" lIns="92971" tIns="46487" rIns="92971" bIns="46487" numCol="1" anchor="b" anchorCtr="0" compatLnSpc="1">
            <a:prstTxWarp prst="textNoShape">
              <a:avLst/>
            </a:prstTxWarp>
          </a:bodyPr>
          <a:lstStyle>
            <a:lvl1pPr defTabSz="930331">
              <a:defRPr sz="1200">
                <a:latin typeface="Times New Roman" pitchFamily="18" charset="0"/>
              </a:defRPr>
            </a:lvl1pPr>
          </a:lstStyle>
          <a:p>
            <a:pPr>
              <a:defRPr/>
            </a:pPr>
            <a:endParaRPr lang="en-US" dirty="0"/>
          </a:p>
        </p:txBody>
      </p:sp>
      <p:sp>
        <p:nvSpPr>
          <p:cNvPr id="28677" name="Rectangle 5"/>
          <p:cNvSpPr>
            <a:spLocks noGrp="1" noChangeArrowheads="1"/>
          </p:cNvSpPr>
          <p:nvPr>
            <p:ph type="sldNum" sz="quarter" idx="3"/>
          </p:nvPr>
        </p:nvSpPr>
        <p:spPr bwMode="auto">
          <a:xfrm>
            <a:off x="3971926" y="8832850"/>
            <a:ext cx="3038475" cy="463550"/>
          </a:xfrm>
          <a:prstGeom prst="rect">
            <a:avLst/>
          </a:prstGeom>
          <a:noFill/>
          <a:ln w="9525">
            <a:noFill/>
            <a:miter lim="800000"/>
            <a:headEnd/>
            <a:tailEnd/>
          </a:ln>
          <a:effectLst/>
        </p:spPr>
        <p:txBody>
          <a:bodyPr vert="horz" wrap="square" lIns="92971" tIns="46487" rIns="92971" bIns="46487" numCol="1" anchor="b" anchorCtr="0" compatLnSpc="1">
            <a:prstTxWarp prst="textNoShape">
              <a:avLst/>
            </a:prstTxWarp>
          </a:bodyPr>
          <a:lstStyle>
            <a:lvl1pPr algn="r" defTabSz="930331">
              <a:defRPr sz="1200">
                <a:latin typeface="Times New Roman" pitchFamily="18" charset="0"/>
              </a:defRPr>
            </a:lvl1pPr>
          </a:lstStyle>
          <a:p>
            <a:pPr>
              <a:defRPr/>
            </a:pPr>
            <a:fld id="{996B07A3-E25C-44A7-A276-7A603559AC55}" type="slidenum">
              <a:rPr lang="en-US"/>
              <a:pPr>
                <a:defRPr/>
              </a:pPr>
              <a:t>‹#›</a:t>
            </a:fld>
            <a:endParaRPr lang="en-US" dirty="0"/>
          </a:p>
        </p:txBody>
      </p:sp>
    </p:spTree>
    <p:extLst>
      <p:ext uri="{BB962C8B-B14F-4D97-AF65-F5344CB8AC3E}">
        <p14:creationId xmlns:p14="http://schemas.microsoft.com/office/powerpoint/2010/main" val="18648996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1" y="0"/>
            <a:ext cx="3038475" cy="463550"/>
          </a:xfrm>
          <a:prstGeom prst="rect">
            <a:avLst/>
          </a:prstGeom>
          <a:noFill/>
          <a:ln w="9525">
            <a:noFill/>
            <a:miter lim="800000"/>
            <a:headEnd/>
            <a:tailEnd/>
          </a:ln>
          <a:effectLst/>
        </p:spPr>
        <p:txBody>
          <a:bodyPr vert="horz" wrap="square" lIns="92971" tIns="46487" rIns="92971" bIns="46487" numCol="1" anchor="t" anchorCtr="0" compatLnSpc="1">
            <a:prstTxWarp prst="textNoShape">
              <a:avLst/>
            </a:prstTxWarp>
          </a:bodyPr>
          <a:lstStyle>
            <a:lvl1pPr defTabSz="930331">
              <a:defRPr sz="1200">
                <a:latin typeface="Times New Roman" pitchFamily="18" charset="0"/>
              </a:defRPr>
            </a:lvl1pPr>
          </a:lstStyle>
          <a:p>
            <a:pPr>
              <a:defRPr/>
            </a:pPr>
            <a:endParaRPr lang="en-US" dirty="0"/>
          </a:p>
        </p:txBody>
      </p:sp>
      <p:sp>
        <p:nvSpPr>
          <p:cNvPr id="17411" name="Rectangle 3"/>
          <p:cNvSpPr>
            <a:spLocks noGrp="1" noChangeArrowheads="1"/>
          </p:cNvSpPr>
          <p:nvPr>
            <p:ph type="dt" idx="1"/>
          </p:nvPr>
        </p:nvSpPr>
        <p:spPr bwMode="auto">
          <a:xfrm>
            <a:off x="3971926" y="0"/>
            <a:ext cx="3038475" cy="463550"/>
          </a:xfrm>
          <a:prstGeom prst="rect">
            <a:avLst/>
          </a:prstGeom>
          <a:noFill/>
          <a:ln w="9525">
            <a:noFill/>
            <a:miter lim="800000"/>
            <a:headEnd/>
            <a:tailEnd/>
          </a:ln>
          <a:effectLst/>
        </p:spPr>
        <p:txBody>
          <a:bodyPr vert="horz" wrap="square" lIns="92971" tIns="46487" rIns="92971" bIns="46487" numCol="1" anchor="t" anchorCtr="0" compatLnSpc="1">
            <a:prstTxWarp prst="textNoShape">
              <a:avLst/>
            </a:prstTxWarp>
          </a:bodyPr>
          <a:lstStyle>
            <a:lvl1pPr algn="r" defTabSz="930331">
              <a:defRPr sz="1200">
                <a:latin typeface="Times New Roman" pitchFamily="18" charset="0"/>
              </a:defRPr>
            </a:lvl1pPr>
          </a:lstStyle>
          <a:p>
            <a:pPr>
              <a:defRPr/>
            </a:pPr>
            <a:endParaRPr lang="en-US" dirty="0"/>
          </a:p>
        </p:txBody>
      </p:sp>
      <p:sp>
        <p:nvSpPr>
          <p:cNvPr id="14340" name="Rectangle 4"/>
          <p:cNvSpPr>
            <a:spLocks noGrp="1" noRot="1" noChangeAspect="1" noChangeArrowheads="1" noTextEdit="1"/>
          </p:cNvSpPr>
          <p:nvPr>
            <p:ph type="sldImg" idx="2"/>
          </p:nvPr>
        </p:nvSpPr>
        <p:spPr bwMode="auto">
          <a:xfrm>
            <a:off x="417513" y="698500"/>
            <a:ext cx="6194425" cy="3484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p:cNvSpPr>
            <a:spLocks noGrp="1" noChangeArrowheads="1"/>
          </p:cNvSpPr>
          <p:nvPr>
            <p:ph type="body" sz="quarter" idx="3"/>
          </p:nvPr>
        </p:nvSpPr>
        <p:spPr bwMode="auto">
          <a:xfrm>
            <a:off x="935039" y="4414838"/>
            <a:ext cx="5140325" cy="4183062"/>
          </a:xfrm>
          <a:prstGeom prst="rect">
            <a:avLst/>
          </a:prstGeom>
          <a:noFill/>
          <a:ln w="9525">
            <a:noFill/>
            <a:miter lim="800000"/>
            <a:headEnd/>
            <a:tailEnd/>
          </a:ln>
          <a:effectLst/>
        </p:spPr>
        <p:txBody>
          <a:bodyPr vert="horz" wrap="square" lIns="92971" tIns="46487" rIns="92971" bIns="464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p:cNvSpPr>
            <a:spLocks noGrp="1" noChangeArrowheads="1"/>
          </p:cNvSpPr>
          <p:nvPr>
            <p:ph type="ftr" sz="quarter" idx="4"/>
          </p:nvPr>
        </p:nvSpPr>
        <p:spPr bwMode="auto">
          <a:xfrm>
            <a:off x="1" y="8832850"/>
            <a:ext cx="3038475" cy="463550"/>
          </a:xfrm>
          <a:prstGeom prst="rect">
            <a:avLst/>
          </a:prstGeom>
          <a:noFill/>
          <a:ln w="9525">
            <a:noFill/>
            <a:miter lim="800000"/>
            <a:headEnd/>
            <a:tailEnd/>
          </a:ln>
          <a:effectLst/>
        </p:spPr>
        <p:txBody>
          <a:bodyPr vert="horz" wrap="square" lIns="92971" tIns="46487" rIns="92971" bIns="46487" numCol="1" anchor="b" anchorCtr="0" compatLnSpc="1">
            <a:prstTxWarp prst="textNoShape">
              <a:avLst/>
            </a:prstTxWarp>
          </a:bodyPr>
          <a:lstStyle>
            <a:lvl1pPr defTabSz="930331">
              <a:defRPr sz="1200">
                <a:latin typeface="Times New Roman" pitchFamily="18" charset="0"/>
              </a:defRPr>
            </a:lvl1pPr>
          </a:lstStyle>
          <a:p>
            <a:pPr>
              <a:defRPr/>
            </a:pPr>
            <a:endParaRPr lang="en-US" dirty="0"/>
          </a:p>
        </p:txBody>
      </p:sp>
      <p:sp>
        <p:nvSpPr>
          <p:cNvPr id="17415" name="Rectangle 7"/>
          <p:cNvSpPr>
            <a:spLocks noGrp="1" noChangeArrowheads="1"/>
          </p:cNvSpPr>
          <p:nvPr>
            <p:ph type="sldNum" sz="quarter" idx="5"/>
          </p:nvPr>
        </p:nvSpPr>
        <p:spPr bwMode="auto">
          <a:xfrm>
            <a:off x="3971926" y="8832850"/>
            <a:ext cx="3038475" cy="463550"/>
          </a:xfrm>
          <a:prstGeom prst="rect">
            <a:avLst/>
          </a:prstGeom>
          <a:noFill/>
          <a:ln w="9525">
            <a:noFill/>
            <a:miter lim="800000"/>
            <a:headEnd/>
            <a:tailEnd/>
          </a:ln>
          <a:effectLst/>
        </p:spPr>
        <p:txBody>
          <a:bodyPr vert="horz" wrap="square" lIns="92971" tIns="46487" rIns="92971" bIns="46487" numCol="1" anchor="b" anchorCtr="0" compatLnSpc="1">
            <a:prstTxWarp prst="textNoShape">
              <a:avLst/>
            </a:prstTxWarp>
          </a:bodyPr>
          <a:lstStyle>
            <a:lvl1pPr algn="r" defTabSz="930331">
              <a:defRPr sz="1200">
                <a:latin typeface="Times New Roman" pitchFamily="18" charset="0"/>
              </a:defRPr>
            </a:lvl1pPr>
          </a:lstStyle>
          <a:p>
            <a:pPr>
              <a:defRPr/>
            </a:pPr>
            <a:fld id="{1C3924ED-C857-414C-980B-2F7F494FEC28}" type="slidenum">
              <a:rPr lang="en-US"/>
              <a:pPr>
                <a:defRPr/>
              </a:pPr>
              <a:t>‹#›</a:t>
            </a:fld>
            <a:endParaRPr lang="en-US" dirty="0"/>
          </a:p>
        </p:txBody>
      </p:sp>
    </p:spTree>
    <p:extLst>
      <p:ext uri="{BB962C8B-B14F-4D97-AF65-F5344CB8AC3E}">
        <p14:creationId xmlns:p14="http://schemas.microsoft.com/office/powerpoint/2010/main" val="200790298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sz="4100" b="1" dirty="0"/>
              <a:t>Template Read-Me</a:t>
            </a:r>
          </a:p>
          <a:p>
            <a:pPr marL="174708" indent="-174708">
              <a:buFont typeface="Arial" panose="020B0604020202020204" pitchFamily="34" charset="0"/>
              <a:buChar char="•"/>
              <a:defRPr/>
            </a:pPr>
            <a:r>
              <a:rPr lang="en-US" dirty="0" smtClean="0"/>
              <a:t>Do not insert animations or slide transitions into your presentation.</a:t>
            </a:r>
          </a:p>
          <a:p>
            <a:pPr marL="174708" indent="-174708">
              <a:buFont typeface="Arial" panose="020B0604020202020204" pitchFamily="34" charset="0"/>
              <a:buChar char="•"/>
              <a:defRPr/>
            </a:pPr>
            <a:r>
              <a:rPr lang="en-US" dirty="0" smtClean="0"/>
              <a:t>Use only sans serif fonts (i.e.: Arial, Tahoma, Helvetica).</a:t>
            </a:r>
          </a:p>
          <a:p>
            <a:pPr marL="174708" indent="-174708">
              <a:buFont typeface="Arial" panose="020B0604020202020204" pitchFamily="34" charset="0"/>
              <a:buChar char="•"/>
              <a:defRPr/>
            </a:pPr>
            <a:r>
              <a:rPr lang="en-US" dirty="0" smtClean="0"/>
              <a:t>Fonts must be between 24 points and 32 points in size. The minimum point size allowed is 18. </a:t>
            </a:r>
          </a:p>
          <a:p>
            <a:pPr marL="174708" indent="-174708">
              <a:buFont typeface="Arial" panose="020B0604020202020204" pitchFamily="34" charset="0"/>
              <a:buChar char="•"/>
              <a:defRPr/>
            </a:pPr>
            <a:r>
              <a:rPr lang="en-US" dirty="0" smtClean="0"/>
              <a:t>Avoid having too much text. </a:t>
            </a:r>
          </a:p>
          <a:p>
            <a:pPr marL="174708" indent="-174708">
              <a:buFont typeface="Arial" panose="020B0604020202020204" pitchFamily="34" charset="0"/>
              <a:buChar char="•"/>
              <a:defRPr/>
            </a:pPr>
            <a:r>
              <a:rPr lang="en-US" dirty="0" smtClean="0"/>
              <a:t>If the text flows outside the safe title area, split the information into two or more slides.</a:t>
            </a:r>
          </a:p>
          <a:p>
            <a:pPr marL="174708" indent="-174708">
              <a:buFont typeface="Arial" panose="020B0604020202020204" pitchFamily="34" charset="0"/>
              <a:buChar char="•"/>
              <a:defRPr/>
            </a:pPr>
            <a:r>
              <a:rPr lang="en-US" dirty="0" smtClean="0"/>
              <a:t>Pictures with white backgrounds should be toned down by right clicking the mouse on the picture, then selecting Format Picture, lower the brightness by 10%.</a:t>
            </a:r>
          </a:p>
          <a:p>
            <a:pPr marL="174708" indent="-174708">
              <a:buFont typeface="Arial" panose="020B0604020202020204" pitchFamily="34" charset="0"/>
              <a:buChar char="•"/>
              <a:defRPr/>
            </a:pPr>
            <a:r>
              <a:rPr lang="en-US" dirty="0" smtClean="0"/>
              <a:t>Ensure graphics (pictures, charts) are high resolution so they can be easily viewed on screen.</a:t>
            </a:r>
          </a:p>
          <a:p>
            <a:pPr>
              <a:defRPr/>
            </a:pPr>
            <a:endParaRPr lang="en-US" dirty="0" smtClean="0"/>
          </a:p>
          <a:p>
            <a:pPr marL="174708" indent="-174708">
              <a:spcBef>
                <a:spcPct val="20000"/>
              </a:spcBef>
              <a:buFont typeface="Arial" panose="020B0604020202020204" pitchFamily="34" charset="0"/>
              <a:buChar char="•"/>
              <a:defRPr/>
            </a:pPr>
            <a:r>
              <a:rPr lang="en-US" kern="0" dirty="0" smtClean="0"/>
              <a:t>The </a:t>
            </a:r>
            <a:r>
              <a:rPr lang="en-US" b="1" kern="0" dirty="0" smtClean="0"/>
              <a:t>Safe Area</a:t>
            </a:r>
            <a:r>
              <a:rPr lang="en-US" kern="0" dirty="0" smtClean="0"/>
              <a:t> grid lines that you see on the background should be removed when your presentation is completely formatted.</a:t>
            </a:r>
          </a:p>
          <a:p>
            <a:pPr marL="174708" indent="-174708">
              <a:spcBef>
                <a:spcPct val="20000"/>
              </a:spcBef>
              <a:buFont typeface="Arial" panose="020B0604020202020204" pitchFamily="34" charset="0"/>
              <a:buChar char="•"/>
              <a:defRPr/>
            </a:pPr>
            <a:r>
              <a:rPr lang="en-US" kern="0" dirty="0" smtClean="0"/>
              <a:t>To remove the grid lines: Select the </a:t>
            </a:r>
            <a:r>
              <a:rPr lang="en-US" b="1" kern="0" dirty="0" smtClean="0"/>
              <a:t>View</a:t>
            </a:r>
            <a:r>
              <a:rPr lang="en-US" kern="0" dirty="0" smtClean="0"/>
              <a:t> tab. On the left side of the upper tool bar, click on </a:t>
            </a:r>
            <a:r>
              <a:rPr lang="en-US" b="1" kern="0" dirty="0" smtClean="0"/>
              <a:t>Slide Master</a:t>
            </a:r>
            <a:r>
              <a:rPr lang="en-US" kern="0" dirty="0" smtClean="0"/>
              <a:t>. Select the top most slide in the list.  </a:t>
            </a:r>
            <a:r>
              <a:rPr lang="en-US" i="1" kern="0" dirty="0" smtClean="0"/>
              <a:t>(You may need to scroll)</a:t>
            </a:r>
            <a:endParaRPr lang="en-US" kern="0" dirty="0" smtClean="0"/>
          </a:p>
          <a:p>
            <a:pPr marL="174708" indent="-174708">
              <a:spcBef>
                <a:spcPct val="20000"/>
              </a:spcBef>
              <a:buFont typeface="Arial" panose="020B0604020202020204" pitchFamily="34" charset="0"/>
              <a:buChar char="•"/>
              <a:defRPr/>
            </a:pPr>
            <a:r>
              <a:rPr lang="en-US" kern="0" dirty="0" smtClean="0"/>
              <a:t>To select the </a:t>
            </a:r>
            <a:r>
              <a:rPr lang="en-US" b="1" kern="0" dirty="0" smtClean="0"/>
              <a:t>Safe Area </a:t>
            </a:r>
            <a:r>
              <a:rPr lang="en-US" kern="0" dirty="0" smtClean="0"/>
              <a:t>we suggest clicking on the upper left corner of the object.  Once it highlights, press delete.  Save your presentation.</a:t>
            </a:r>
          </a:p>
          <a:p>
            <a:pPr marL="174708" indent="-174708">
              <a:spcBef>
                <a:spcPct val="20000"/>
              </a:spcBef>
              <a:buFont typeface="Arial" panose="020B0604020202020204" pitchFamily="34" charset="0"/>
              <a:buChar char="•"/>
              <a:defRPr/>
            </a:pPr>
            <a:r>
              <a:rPr lang="en-US" dirty="0" smtClean="0"/>
              <a:t>Alternatively you may hide the </a:t>
            </a:r>
            <a:r>
              <a:rPr lang="en-US" b="1" dirty="0" smtClean="0"/>
              <a:t>Safe Area</a:t>
            </a:r>
            <a:r>
              <a:rPr lang="en-US" dirty="0" smtClean="0"/>
              <a:t> by clicking </a:t>
            </a:r>
            <a:r>
              <a:rPr lang="en-US" b="1" dirty="0" smtClean="0"/>
              <a:t>Hide Background Graphics </a:t>
            </a:r>
            <a:r>
              <a:rPr lang="en-US" dirty="0" smtClean="0"/>
              <a:t>in the </a:t>
            </a:r>
            <a:r>
              <a:rPr lang="en-US" b="1" dirty="0" smtClean="0"/>
              <a:t>Design</a:t>
            </a:r>
            <a:r>
              <a:rPr lang="en-US" dirty="0" smtClean="0"/>
              <a:t> tab for each slide in your presentation.  </a:t>
            </a:r>
            <a:r>
              <a:rPr lang="en-US" i="1" dirty="0" smtClean="0"/>
              <a:t>(However, make sure this action does not also affect other graphics you have added to your presentation.)</a:t>
            </a:r>
          </a:p>
          <a:p>
            <a:pPr marL="174708" indent="-174708">
              <a:spcBef>
                <a:spcPct val="20000"/>
              </a:spcBef>
              <a:buFont typeface="Arial" panose="020B0604020202020204" pitchFamily="34" charset="0"/>
              <a:buChar char="•"/>
              <a:defRPr/>
            </a:pPr>
            <a:endParaRPr lang="en-US" i="1" dirty="0" smtClean="0"/>
          </a:p>
          <a:p>
            <a:pPr>
              <a:spcBef>
                <a:spcPct val="20000"/>
              </a:spcBef>
              <a:buFont typeface="Arial" panose="020B0604020202020204" pitchFamily="34" charset="0"/>
              <a:buNone/>
              <a:defRPr/>
            </a:pPr>
            <a:endParaRPr lang="en-US" i="1" dirty="0" smtClean="0"/>
          </a:p>
          <a:p>
            <a:pPr marL="174708" indent="-174708">
              <a:buFont typeface="Arial" panose="020B0604020202020204" pitchFamily="34" charset="0"/>
              <a:buChar char="•"/>
              <a:defRPr/>
            </a:pPr>
            <a:endParaRPr lang="en-US" dirty="0" smtClean="0"/>
          </a:p>
          <a:p>
            <a:pPr>
              <a:defRPr/>
            </a:pPr>
            <a:endParaRPr lang="en-US" dirty="0" smtClean="0"/>
          </a:p>
          <a:p>
            <a:pPr>
              <a:defRPr/>
            </a:pPr>
            <a:endParaRPr lang="en-US" dirty="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fld id="{C834D5A2-3A32-488E-9FEE-274592DB7851}" type="slidenum">
              <a:rPr lang="ru-RU" altLang="en-US">
                <a:latin typeface="Calibri" panose="020F0502020204030204" pitchFamily="34" charset="0"/>
              </a:rPr>
              <a:pPr/>
              <a:t>1</a:t>
            </a:fld>
            <a:endParaRPr lang="ru-RU" altLang="en-US">
              <a:latin typeface="Calibri" panose="020F0502020204030204" pitchFamily="34" charset="0"/>
            </a:endParaRPr>
          </a:p>
        </p:txBody>
      </p:sp>
    </p:spTree>
    <p:extLst>
      <p:ext uri="{BB962C8B-B14F-4D97-AF65-F5344CB8AC3E}">
        <p14:creationId xmlns:p14="http://schemas.microsoft.com/office/powerpoint/2010/main" val="3635054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xfrm>
            <a:off x="417513" y="698500"/>
            <a:ext cx="6194425" cy="3484563"/>
          </a:xfrm>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a:p>
            <a:endParaRPr lang="en-US" altLang="en-US" dirty="0"/>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38" eaLnBrk="0" hangingPunct="0">
              <a:defRPr sz="2400">
                <a:solidFill>
                  <a:schemeClr val="tx1"/>
                </a:solidFill>
                <a:latin typeface="Arial" charset="0"/>
              </a:defRPr>
            </a:lvl1pPr>
            <a:lvl2pPr marL="742841" indent="-285708" defTabSz="930138" eaLnBrk="0" hangingPunct="0">
              <a:defRPr sz="2400">
                <a:solidFill>
                  <a:schemeClr val="tx1"/>
                </a:solidFill>
                <a:latin typeface="Arial" charset="0"/>
              </a:defRPr>
            </a:lvl2pPr>
            <a:lvl3pPr marL="1142833" indent="-228567" defTabSz="930138" eaLnBrk="0" hangingPunct="0">
              <a:defRPr sz="2400">
                <a:solidFill>
                  <a:schemeClr val="tx1"/>
                </a:solidFill>
                <a:latin typeface="Arial" charset="0"/>
              </a:defRPr>
            </a:lvl3pPr>
            <a:lvl4pPr marL="1599965" indent="-228567" defTabSz="930138" eaLnBrk="0" hangingPunct="0">
              <a:defRPr sz="2400">
                <a:solidFill>
                  <a:schemeClr val="tx1"/>
                </a:solidFill>
                <a:latin typeface="Arial" charset="0"/>
              </a:defRPr>
            </a:lvl4pPr>
            <a:lvl5pPr marL="2057099" indent="-228567" defTabSz="930138" eaLnBrk="0" hangingPunct="0">
              <a:defRPr sz="2400">
                <a:solidFill>
                  <a:schemeClr val="tx1"/>
                </a:solidFill>
                <a:latin typeface="Arial" charset="0"/>
              </a:defRPr>
            </a:lvl5pPr>
            <a:lvl6pPr marL="2514232" indent="-228567" defTabSz="930138" eaLnBrk="0" fontAlgn="base" hangingPunct="0">
              <a:spcBef>
                <a:spcPct val="0"/>
              </a:spcBef>
              <a:spcAft>
                <a:spcPct val="0"/>
              </a:spcAft>
              <a:defRPr sz="2400">
                <a:solidFill>
                  <a:schemeClr val="tx1"/>
                </a:solidFill>
                <a:latin typeface="Arial" charset="0"/>
              </a:defRPr>
            </a:lvl6pPr>
            <a:lvl7pPr marL="2971364" indent="-228567" defTabSz="930138" eaLnBrk="0" fontAlgn="base" hangingPunct="0">
              <a:spcBef>
                <a:spcPct val="0"/>
              </a:spcBef>
              <a:spcAft>
                <a:spcPct val="0"/>
              </a:spcAft>
              <a:defRPr sz="2400">
                <a:solidFill>
                  <a:schemeClr val="tx1"/>
                </a:solidFill>
                <a:latin typeface="Arial" charset="0"/>
              </a:defRPr>
            </a:lvl7pPr>
            <a:lvl8pPr marL="3428498" indent="-228567" defTabSz="930138" eaLnBrk="0" fontAlgn="base" hangingPunct="0">
              <a:spcBef>
                <a:spcPct val="0"/>
              </a:spcBef>
              <a:spcAft>
                <a:spcPct val="0"/>
              </a:spcAft>
              <a:defRPr sz="2400">
                <a:solidFill>
                  <a:schemeClr val="tx1"/>
                </a:solidFill>
                <a:latin typeface="Arial" charset="0"/>
              </a:defRPr>
            </a:lvl8pPr>
            <a:lvl9pPr marL="3885630" indent="-228567" defTabSz="930138" eaLnBrk="0" fontAlgn="base" hangingPunct="0">
              <a:spcBef>
                <a:spcPct val="0"/>
              </a:spcBef>
              <a:spcAft>
                <a:spcPct val="0"/>
              </a:spcAft>
              <a:defRPr sz="2400">
                <a:solidFill>
                  <a:schemeClr val="tx1"/>
                </a:solidFill>
                <a:latin typeface="Arial" charset="0"/>
              </a:defRPr>
            </a:lvl9pPr>
          </a:lstStyle>
          <a:p>
            <a:pPr eaLnBrk="1" hangingPunct="1"/>
            <a:fld id="{20691AC6-A98A-4179-BA1E-32CF539DDC6B}" type="slidenum">
              <a:rPr lang="en-US" altLang="en-US" sz="1200">
                <a:latin typeface="Times New Roman" pitchFamily="18" charset="0"/>
              </a:rPr>
              <a:pPr eaLnBrk="1" hangingPunct="1"/>
              <a:t>15</a:t>
            </a:fld>
            <a:endParaRPr lang="en-US" altLang="en-US" sz="1200" dirty="0">
              <a:latin typeface="Times New Roman" pitchFamily="18" charset="0"/>
            </a:endParaRPr>
          </a:p>
        </p:txBody>
      </p:sp>
    </p:spTree>
    <p:extLst>
      <p:ext uri="{BB962C8B-B14F-4D97-AF65-F5344CB8AC3E}">
        <p14:creationId xmlns:p14="http://schemas.microsoft.com/office/powerpoint/2010/main" val="2265329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417513" y="698500"/>
            <a:ext cx="6194425" cy="3484563"/>
          </a:xfrm>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dirty="0" smtClean="0"/>
              <a:t>This </a:t>
            </a:r>
            <a:r>
              <a:rPr lang="en-US" altLang="en-US" dirty="0"/>
              <a:t>is a snap shot summary of the different traditional capital project </a:t>
            </a:r>
            <a:r>
              <a:rPr lang="en-US" altLang="en-US" dirty="0" smtClean="0"/>
              <a:t>categories.</a:t>
            </a:r>
            <a:r>
              <a:rPr lang="en-US" altLang="en-US" baseline="0" dirty="0" smtClean="0"/>
              <a:t>  The numbers shown are draft and may be further revised after we evaluate what we can afford with rates.</a:t>
            </a:r>
            <a:endParaRPr lang="en-US" altLang="en-US" dirty="0"/>
          </a:p>
          <a:p>
            <a:pPr>
              <a:buFontTx/>
              <a:buChar char="•"/>
            </a:pPr>
            <a:endParaRPr lang="en-US" altLang="en-US" u="sng" baseline="0" dirty="0"/>
          </a:p>
          <a:p>
            <a:pPr>
              <a:buFontTx/>
              <a:buChar char="•"/>
            </a:pPr>
            <a:endParaRPr lang="en-US" altLang="en-US" u="sng" baseline="0" dirty="0"/>
          </a:p>
          <a:p>
            <a:pPr marL="0" indent="0">
              <a:buNone/>
            </a:pPr>
            <a:endParaRPr lang="en-US" altLang="en-US" sz="2000" dirty="0">
              <a:latin typeface="Arial" charset="0"/>
              <a:cs typeface="Arial" charset="0"/>
            </a:endParaRPr>
          </a:p>
          <a:p>
            <a:pPr>
              <a:buFontTx/>
              <a:buChar char="•"/>
            </a:pPr>
            <a:endParaRPr lang="en-US" altLang="en-US" dirty="0"/>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38" eaLnBrk="0" hangingPunct="0">
              <a:defRPr sz="2400">
                <a:solidFill>
                  <a:schemeClr val="tx1"/>
                </a:solidFill>
                <a:latin typeface="Arial" charset="0"/>
              </a:defRPr>
            </a:lvl1pPr>
            <a:lvl2pPr marL="742841" indent="-285708" defTabSz="930138" eaLnBrk="0" hangingPunct="0">
              <a:defRPr sz="2400">
                <a:solidFill>
                  <a:schemeClr val="tx1"/>
                </a:solidFill>
                <a:latin typeface="Arial" charset="0"/>
              </a:defRPr>
            </a:lvl2pPr>
            <a:lvl3pPr marL="1142833" indent="-228567" defTabSz="930138" eaLnBrk="0" hangingPunct="0">
              <a:defRPr sz="2400">
                <a:solidFill>
                  <a:schemeClr val="tx1"/>
                </a:solidFill>
                <a:latin typeface="Arial" charset="0"/>
              </a:defRPr>
            </a:lvl3pPr>
            <a:lvl4pPr marL="1599965" indent="-228567" defTabSz="930138" eaLnBrk="0" hangingPunct="0">
              <a:defRPr sz="2400">
                <a:solidFill>
                  <a:schemeClr val="tx1"/>
                </a:solidFill>
                <a:latin typeface="Arial" charset="0"/>
              </a:defRPr>
            </a:lvl4pPr>
            <a:lvl5pPr marL="2057099" indent="-228567" defTabSz="930138" eaLnBrk="0" hangingPunct="0">
              <a:defRPr sz="2400">
                <a:solidFill>
                  <a:schemeClr val="tx1"/>
                </a:solidFill>
                <a:latin typeface="Arial" charset="0"/>
              </a:defRPr>
            </a:lvl5pPr>
            <a:lvl6pPr marL="2514232" indent="-228567" defTabSz="930138" eaLnBrk="0" fontAlgn="base" hangingPunct="0">
              <a:spcBef>
                <a:spcPct val="0"/>
              </a:spcBef>
              <a:spcAft>
                <a:spcPct val="0"/>
              </a:spcAft>
              <a:defRPr sz="2400">
                <a:solidFill>
                  <a:schemeClr val="tx1"/>
                </a:solidFill>
                <a:latin typeface="Arial" charset="0"/>
              </a:defRPr>
            </a:lvl6pPr>
            <a:lvl7pPr marL="2971364" indent="-228567" defTabSz="930138" eaLnBrk="0" fontAlgn="base" hangingPunct="0">
              <a:spcBef>
                <a:spcPct val="0"/>
              </a:spcBef>
              <a:spcAft>
                <a:spcPct val="0"/>
              </a:spcAft>
              <a:defRPr sz="2400">
                <a:solidFill>
                  <a:schemeClr val="tx1"/>
                </a:solidFill>
                <a:latin typeface="Arial" charset="0"/>
              </a:defRPr>
            </a:lvl7pPr>
            <a:lvl8pPr marL="3428498" indent="-228567" defTabSz="930138" eaLnBrk="0" fontAlgn="base" hangingPunct="0">
              <a:spcBef>
                <a:spcPct val="0"/>
              </a:spcBef>
              <a:spcAft>
                <a:spcPct val="0"/>
              </a:spcAft>
              <a:defRPr sz="2400">
                <a:solidFill>
                  <a:schemeClr val="tx1"/>
                </a:solidFill>
                <a:latin typeface="Arial" charset="0"/>
              </a:defRPr>
            </a:lvl8pPr>
            <a:lvl9pPr marL="3885630" indent="-228567" defTabSz="930138" eaLnBrk="0" fontAlgn="base" hangingPunct="0">
              <a:spcBef>
                <a:spcPct val="0"/>
              </a:spcBef>
              <a:spcAft>
                <a:spcPct val="0"/>
              </a:spcAft>
              <a:defRPr sz="2400">
                <a:solidFill>
                  <a:schemeClr val="tx1"/>
                </a:solidFill>
                <a:latin typeface="Arial" charset="0"/>
              </a:defRPr>
            </a:lvl9pPr>
          </a:lstStyle>
          <a:p>
            <a:pPr eaLnBrk="1" hangingPunct="1"/>
            <a:fld id="{9C62F591-1217-4CE8-9DEE-A2615BC26FD8}" type="slidenum">
              <a:rPr lang="en-US" altLang="en-US" sz="1200">
                <a:latin typeface="Times New Roman" pitchFamily="18" charset="0"/>
              </a:rPr>
              <a:pPr eaLnBrk="1" hangingPunct="1"/>
              <a:t>16</a:t>
            </a:fld>
            <a:endParaRPr lang="en-US" altLang="en-US" sz="1200" dirty="0">
              <a:latin typeface="Times New Roman" pitchFamily="18" charset="0"/>
            </a:endParaRPr>
          </a:p>
        </p:txBody>
      </p:sp>
    </p:spTree>
    <p:extLst>
      <p:ext uri="{BB962C8B-B14F-4D97-AF65-F5344CB8AC3E}">
        <p14:creationId xmlns:p14="http://schemas.microsoft.com/office/powerpoint/2010/main" val="2918138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417513" y="698500"/>
            <a:ext cx="6194425" cy="3484563"/>
          </a:xfrm>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EW </a:t>
            </a:r>
            <a:r>
              <a:rPr lang="en-US" altLang="en-US" dirty="0"/>
              <a:t>Slide</a:t>
            </a:r>
          </a:p>
          <a:p>
            <a:endParaRPr lang="en-US" altLang="en-US" dirty="0"/>
          </a:p>
          <a:p>
            <a:pPr marL="0" marR="0" indent="0" algn="l" defTabSz="881390" rtl="0" eaLnBrk="0" fontAlgn="base" latinLnBrk="0" hangingPunct="0">
              <a:lnSpc>
                <a:spcPct val="100000"/>
              </a:lnSpc>
              <a:spcBef>
                <a:spcPct val="30000"/>
              </a:spcBef>
              <a:spcAft>
                <a:spcPct val="0"/>
              </a:spcAft>
              <a:buClrTx/>
              <a:buSzTx/>
              <a:buFontTx/>
              <a:buChar char="•"/>
              <a:tabLst/>
              <a:defRPr/>
            </a:pPr>
            <a:r>
              <a:rPr lang="en-US" altLang="en-US" baseline="0" dirty="0"/>
              <a:t>CTP </a:t>
            </a:r>
            <a:r>
              <a:rPr lang="en-US" altLang="en-US" baseline="0" dirty="0" smtClean="0"/>
              <a:t>Concrete Repairs/Coatings – We had a concrete and structural steel assessment of the CTP and NETP that wrapped up in 2020.  This $33M reflects projects on our clarifiers, UNOX tanks, primary settling tanks, and </a:t>
            </a:r>
            <a:r>
              <a:rPr lang="en-US" altLang="en-US" baseline="0" dirty="0" err="1" smtClean="0"/>
              <a:t>themophilic</a:t>
            </a:r>
            <a:r>
              <a:rPr lang="en-US" altLang="en-US" baseline="0" dirty="0" smtClean="0"/>
              <a:t> digesters to repair concrete and install coatings as needed.  This is phased in over time since we are generally limited to doing this work in summer (when flows are lower) and doing only 1 tank at a time.</a:t>
            </a:r>
          </a:p>
          <a:p>
            <a:pPr marL="0" marR="0" indent="0" algn="l" defTabSz="881390" rtl="0" eaLnBrk="0" fontAlgn="base" latinLnBrk="0" hangingPunct="0">
              <a:lnSpc>
                <a:spcPct val="100000"/>
              </a:lnSpc>
              <a:spcBef>
                <a:spcPct val="30000"/>
              </a:spcBef>
              <a:spcAft>
                <a:spcPct val="0"/>
              </a:spcAft>
              <a:buClrTx/>
              <a:buSzTx/>
              <a:buFontTx/>
              <a:buChar char="•"/>
              <a:tabLst/>
              <a:defRPr/>
            </a:pPr>
            <a:r>
              <a:rPr lang="en-US" altLang="en-US" baseline="0" dirty="0" smtClean="0"/>
              <a:t>NETP Trickling Filter Project:</a:t>
            </a:r>
          </a:p>
          <a:p>
            <a:pPr marL="228600" indent="-228600">
              <a:buAutoNum type="arabicPeriod"/>
            </a:pPr>
            <a:r>
              <a:rPr lang="en-US" altLang="en-US" dirty="0" smtClean="0"/>
              <a:t>Existing </a:t>
            </a:r>
            <a:r>
              <a:rPr lang="en-US" altLang="en-US" dirty="0" err="1" smtClean="0"/>
              <a:t>Biofilter</a:t>
            </a:r>
            <a:r>
              <a:rPr lang="en-US" altLang="en-US" dirty="0" smtClean="0"/>
              <a:t> Media is nearly</a:t>
            </a:r>
            <a:r>
              <a:rPr lang="en-US" altLang="en-US" baseline="0" dirty="0" smtClean="0"/>
              <a:t> 30 years old and should be replaced in the next 2-4 years.</a:t>
            </a:r>
          </a:p>
          <a:p>
            <a:pPr marL="228600" indent="-228600">
              <a:buAutoNum type="arabicPeriod"/>
            </a:pPr>
            <a:r>
              <a:rPr lang="en-US" altLang="en-US" baseline="0" dirty="0" smtClean="0"/>
              <a:t>Original plan was to replace media in the existing </a:t>
            </a:r>
            <a:r>
              <a:rPr lang="en-US" altLang="en-US" baseline="0" dirty="0" err="1" smtClean="0"/>
              <a:t>Biofilter</a:t>
            </a:r>
            <a:r>
              <a:rPr lang="en-US" altLang="en-US" baseline="0" dirty="0" smtClean="0"/>
              <a:t>, which would require a temporary treatment option. Temporary treatment options were found to be too expensive ($4M) and would not guarantee adequate treatment.</a:t>
            </a:r>
          </a:p>
          <a:p>
            <a:pPr marL="228600" indent="-228600">
              <a:buAutoNum type="arabicPeriod"/>
            </a:pPr>
            <a:r>
              <a:rPr lang="en-US" altLang="en-US" dirty="0" smtClean="0"/>
              <a:t>Second </a:t>
            </a:r>
            <a:r>
              <a:rPr lang="en-US" altLang="en-US" dirty="0" err="1" smtClean="0"/>
              <a:t>Biofilter</a:t>
            </a:r>
            <a:r>
              <a:rPr lang="en-US" altLang="en-US" dirty="0" smtClean="0"/>
              <a:t> had</a:t>
            </a:r>
            <a:r>
              <a:rPr lang="en-US" altLang="en-US" baseline="0" dirty="0" smtClean="0"/>
              <a:t> the same cost as the temporary treatment option and replacement of the media. (approx. $6M)</a:t>
            </a:r>
          </a:p>
          <a:p>
            <a:pPr marL="228600" indent="-228600">
              <a:buAutoNum type="arabicPeriod"/>
            </a:pPr>
            <a:r>
              <a:rPr lang="en-US" altLang="en-US" baseline="0" dirty="0" smtClean="0"/>
              <a:t>Second </a:t>
            </a:r>
            <a:r>
              <a:rPr lang="en-US" altLang="en-US" baseline="0" dirty="0" err="1" smtClean="0"/>
              <a:t>Biofilter</a:t>
            </a:r>
            <a:r>
              <a:rPr lang="en-US" altLang="en-US" baseline="0" dirty="0" smtClean="0"/>
              <a:t> provides:</a:t>
            </a:r>
          </a:p>
          <a:p>
            <a:pPr marL="685800" lvl="1" indent="-228600">
              <a:buAutoNum type="arabicPeriod"/>
            </a:pPr>
            <a:r>
              <a:rPr lang="en-US" altLang="en-US" baseline="0" dirty="0" smtClean="0"/>
              <a:t>Maintains secondary treatment at NETP.</a:t>
            </a:r>
          </a:p>
          <a:p>
            <a:pPr marL="685800" lvl="1" indent="-228600">
              <a:buAutoNum type="arabicPeriod"/>
            </a:pPr>
            <a:r>
              <a:rPr lang="en-US" altLang="en-US" baseline="0" dirty="0" smtClean="0"/>
              <a:t>Redundant secondary treatment – cheaper media replacement in the future for the City</a:t>
            </a:r>
          </a:p>
          <a:p>
            <a:pPr marL="685800" lvl="1" indent="-228600">
              <a:buAutoNum type="arabicPeriod"/>
            </a:pPr>
            <a:r>
              <a:rPr lang="en-US" altLang="en-US" baseline="0" dirty="0" smtClean="0"/>
              <a:t>Sets up City for future regulatory requirements (e.g. nutrients)</a:t>
            </a:r>
          </a:p>
          <a:p>
            <a:pPr defTabSz="881390">
              <a:buFontTx/>
              <a:buChar char="•"/>
              <a:defRPr/>
            </a:pPr>
            <a:r>
              <a:rPr lang="en-US" altLang="en-US" baseline="0" dirty="0" smtClean="0"/>
              <a:t>Collection </a:t>
            </a:r>
            <a:r>
              <a:rPr lang="en-US" altLang="en-US" baseline="0" dirty="0"/>
              <a:t>System Replacement &amp; Rehabilitation - </a:t>
            </a:r>
          </a:p>
          <a:p>
            <a:pPr defTabSz="881390">
              <a:buFontTx/>
              <a:buChar char="•"/>
              <a:defRPr/>
            </a:pPr>
            <a:endParaRPr lang="en-US" altLang="en-US" baseline="0" dirty="0"/>
          </a:p>
          <a:p>
            <a:pPr>
              <a:buFontTx/>
              <a:buChar char="•"/>
            </a:pPr>
            <a:endParaRPr lang="en-US" altLang="en-US" dirty="0"/>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38" eaLnBrk="0" hangingPunct="0">
              <a:defRPr sz="2400">
                <a:solidFill>
                  <a:schemeClr val="tx1"/>
                </a:solidFill>
                <a:latin typeface="Arial" charset="0"/>
              </a:defRPr>
            </a:lvl1pPr>
            <a:lvl2pPr marL="742841" indent="-285708" defTabSz="930138" eaLnBrk="0" hangingPunct="0">
              <a:defRPr sz="2400">
                <a:solidFill>
                  <a:schemeClr val="tx1"/>
                </a:solidFill>
                <a:latin typeface="Arial" charset="0"/>
              </a:defRPr>
            </a:lvl2pPr>
            <a:lvl3pPr marL="1142833" indent="-228567" defTabSz="930138" eaLnBrk="0" hangingPunct="0">
              <a:defRPr sz="2400">
                <a:solidFill>
                  <a:schemeClr val="tx1"/>
                </a:solidFill>
                <a:latin typeface="Arial" charset="0"/>
              </a:defRPr>
            </a:lvl3pPr>
            <a:lvl4pPr marL="1599965" indent="-228567" defTabSz="930138" eaLnBrk="0" hangingPunct="0">
              <a:defRPr sz="2400">
                <a:solidFill>
                  <a:schemeClr val="tx1"/>
                </a:solidFill>
                <a:latin typeface="Arial" charset="0"/>
              </a:defRPr>
            </a:lvl4pPr>
            <a:lvl5pPr marL="2057099" indent="-228567" defTabSz="930138" eaLnBrk="0" hangingPunct="0">
              <a:defRPr sz="2400">
                <a:solidFill>
                  <a:schemeClr val="tx1"/>
                </a:solidFill>
                <a:latin typeface="Arial" charset="0"/>
              </a:defRPr>
            </a:lvl5pPr>
            <a:lvl6pPr marL="2514232" indent="-228567" defTabSz="930138" eaLnBrk="0" fontAlgn="base" hangingPunct="0">
              <a:spcBef>
                <a:spcPct val="0"/>
              </a:spcBef>
              <a:spcAft>
                <a:spcPct val="0"/>
              </a:spcAft>
              <a:defRPr sz="2400">
                <a:solidFill>
                  <a:schemeClr val="tx1"/>
                </a:solidFill>
                <a:latin typeface="Arial" charset="0"/>
              </a:defRPr>
            </a:lvl6pPr>
            <a:lvl7pPr marL="2971364" indent="-228567" defTabSz="930138" eaLnBrk="0" fontAlgn="base" hangingPunct="0">
              <a:spcBef>
                <a:spcPct val="0"/>
              </a:spcBef>
              <a:spcAft>
                <a:spcPct val="0"/>
              </a:spcAft>
              <a:defRPr sz="2400">
                <a:solidFill>
                  <a:schemeClr val="tx1"/>
                </a:solidFill>
                <a:latin typeface="Arial" charset="0"/>
              </a:defRPr>
            </a:lvl7pPr>
            <a:lvl8pPr marL="3428498" indent="-228567" defTabSz="930138" eaLnBrk="0" fontAlgn="base" hangingPunct="0">
              <a:spcBef>
                <a:spcPct val="0"/>
              </a:spcBef>
              <a:spcAft>
                <a:spcPct val="0"/>
              </a:spcAft>
              <a:defRPr sz="2400">
                <a:solidFill>
                  <a:schemeClr val="tx1"/>
                </a:solidFill>
                <a:latin typeface="Arial" charset="0"/>
              </a:defRPr>
            </a:lvl8pPr>
            <a:lvl9pPr marL="3885630" indent="-228567" defTabSz="930138" eaLnBrk="0" fontAlgn="base" hangingPunct="0">
              <a:spcBef>
                <a:spcPct val="0"/>
              </a:spcBef>
              <a:spcAft>
                <a:spcPct val="0"/>
              </a:spcAft>
              <a:defRPr sz="2400">
                <a:solidFill>
                  <a:schemeClr val="tx1"/>
                </a:solidFill>
                <a:latin typeface="Arial" charset="0"/>
              </a:defRPr>
            </a:lvl9pPr>
          </a:lstStyle>
          <a:p>
            <a:pPr eaLnBrk="1" hangingPunct="1"/>
            <a:fld id="{9C62F591-1217-4CE8-9DEE-A2615BC26FD8}" type="slidenum">
              <a:rPr lang="en-US" altLang="en-US" sz="1200">
                <a:latin typeface="Times New Roman" pitchFamily="18" charset="0"/>
              </a:rPr>
              <a:pPr eaLnBrk="1" hangingPunct="1"/>
              <a:t>17</a:t>
            </a:fld>
            <a:endParaRPr lang="en-US" altLang="en-US" sz="1200" dirty="0">
              <a:latin typeface="Times New Roman" pitchFamily="18" charset="0"/>
            </a:endParaRPr>
          </a:p>
        </p:txBody>
      </p:sp>
    </p:spTree>
    <p:extLst>
      <p:ext uri="{BB962C8B-B14F-4D97-AF65-F5344CB8AC3E}">
        <p14:creationId xmlns:p14="http://schemas.microsoft.com/office/powerpoint/2010/main" val="572702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417513" y="698500"/>
            <a:ext cx="6194425" cy="3484563"/>
          </a:xfrm>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Example of the </a:t>
            </a:r>
            <a:r>
              <a:rPr lang="en-US" altLang="en-US" dirty="0" err="1" smtClean="0"/>
              <a:t>sed</a:t>
            </a:r>
            <a:r>
              <a:rPr lang="en-US" altLang="en-US" baseline="0" dirty="0" smtClean="0"/>
              <a:t> tank rehab project that recently occurred.  Many of the items identified with the concrete/structural steel project will be similar.  Crack filling and then a coating.  </a:t>
            </a:r>
            <a:endParaRPr lang="en-US" altLang="en-US" dirty="0" smtClean="0"/>
          </a:p>
          <a:p>
            <a:endParaRPr lang="en-US" altLang="en-US" dirty="0" smtClean="0"/>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38" eaLnBrk="0" hangingPunct="0">
              <a:defRPr sz="2400">
                <a:solidFill>
                  <a:schemeClr val="tx1"/>
                </a:solidFill>
                <a:latin typeface="Arial" charset="0"/>
              </a:defRPr>
            </a:lvl1pPr>
            <a:lvl2pPr marL="742841" indent="-285708" defTabSz="930138" eaLnBrk="0" hangingPunct="0">
              <a:defRPr sz="2400">
                <a:solidFill>
                  <a:schemeClr val="tx1"/>
                </a:solidFill>
                <a:latin typeface="Arial" charset="0"/>
              </a:defRPr>
            </a:lvl2pPr>
            <a:lvl3pPr marL="1142833" indent="-228567" defTabSz="930138" eaLnBrk="0" hangingPunct="0">
              <a:defRPr sz="2400">
                <a:solidFill>
                  <a:schemeClr val="tx1"/>
                </a:solidFill>
                <a:latin typeface="Arial" charset="0"/>
              </a:defRPr>
            </a:lvl3pPr>
            <a:lvl4pPr marL="1599965" indent="-228567" defTabSz="930138" eaLnBrk="0" hangingPunct="0">
              <a:defRPr sz="2400">
                <a:solidFill>
                  <a:schemeClr val="tx1"/>
                </a:solidFill>
                <a:latin typeface="Arial" charset="0"/>
              </a:defRPr>
            </a:lvl4pPr>
            <a:lvl5pPr marL="2057099" indent="-228567" defTabSz="930138" eaLnBrk="0" hangingPunct="0">
              <a:defRPr sz="2400">
                <a:solidFill>
                  <a:schemeClr val="tx1"/>
                </a:solidFill>
                <a:latin typeface="Arial" charset="0"/>
              </a:defRPr>
            </a:lvl5pPr>
            <a:lvl6pPr marL="2514232" indent="-228567" defTabSz="930138" eaLnBrk="0" fontAlgn="base" hangingPunct="0">
              <a:spcBef>
                <a:spcPct val="0"/>
              </a:spcBef>
              <a:spcAft>
                <a:spcPct val="0"/>
              </a:spcAft>
              <a:defRPr sz="2400">
                <a:solidFill>
                  <a:schemeClr val="tx1"/>
                </a:solidFill>
                <a:latin typeface="Arial" charset="0"/>
              </a:defRPr>
            </a:lvl6pPr>
            <a:lvl7pPr marL="2971364" indent="-228567" defTabSz="930138" eaLnBrk="0" fontAlgn="base" hangingPunct="0">
              <a:spcBef>
                <a:spcPct val="0"/>
              </a:spcBef>
              <a:spcAft>
                <a:spcPct val="0"/>
              </a:spcAft>
              <a:defRPr sz="2400">
                <a:solidFill>
                  <a:schemeClr val="tx1"/>
                </a:solidFill>
                <a:latin typeface="Arial" charset="0"/>
              </a:defRPr>
            </a:lvl7pPr>
            <a:lvl8pPr marL="3428498" indent="-228567" defTabSz="930138" eaLnBrk="0" fontAlgn="base" hangingPunct="0">
              <a:spcBef>
                <a:spcPct val="0"/>
              </a:spcBef>
              <a:spcAft>
                <a:spcPct val="0"/>
              </a:spcAft>
              <a:defRPr sz="2400">
                <a:solidFill>
                  <a:schemeClr val="tx1"/>
                </a:solidFill>
                <a:latin typeface="Arial" charset="0"/>
              </a:defRPr>
            </a:lvl8pPr>
            <a:lvl9pPr marL="3885630" indent="-228567" defTabSz="930138" eaLnBrk="0" fontAlgn="base" hangingPunct="0">
              <a:spcBef>
                <a:spcPct val="0"/>
              </a:spcBef>
              <a:spcAft>
                <a:spcPct val="0"/>
              </a:spcAft>
              <a:defRPr sz="2400">
                <a:solidFill>
                  <a:schemeClr val="tx1"/>
                </a:solidFill>
                <a:latin typeface="Arial" charset="0"/>
              </a:defRPr>
            </a:lvl9pPr>
          </a:lstStyle>
          <a:p>
            <a:pPr eaLnBrk="1" hangingPunct="1"/>
            <a:fld id="{9C62F591-1217-4CE8-9DEE-A2615BC26FD8}" type="slidenum">
              <a:rPr lang="en-US" altLang="en-US" sz="1200">
                <a:solidFill>
                  <a:prstClr val="black"/>
                </a:solidFill>
                <a:latin typeface="Times New Roman" pitchFamily="18" charset="0"/>
              </a:rPr>
              <a:pPr eaLnBrk="1" hangingPunct="1"/>
              <a:t>18</a:t>
            </a:fld>
            <a:endParaRPr lang="en-US" altLang="en-US" sz="1200" dirty="0">
              <a:solidFill>
                <a:prstClr val="black"/>
              </a:solidFill>
              <a:latin typeface="Times New Roman" pitchFamily="18" charset="0"/>
            </a:endParaRPr>
          </a:p>
        </p:txBody>
      </p:sp>
    </p:spTree>
    <p:extLst>
      <p:ext uri="{BB962C8B-B14F-4D97-AF65-F5344CB8AC3E}">
        <p14:creationId xmlns:p14="http://schemas.microsoft.com/office/powerpoint/2010/main" val="3244570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417513" y="698500"/>
            <a:ext cx="6194425" cy="3484563"/>
          </a:xfrm>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AutoNum type="arabicPeriod"/>
            </a:pPr>
            <a:r>
              <a:rPr lang="en-US" altLang="en-US" dirty="0" smtClean="0"/>
              <a:t>Existing </a:t>
            </a:r>
            <a:r>
              <a:rPr lang="en-US" altLang="en-US" dirty="0" err="1" smtClean="0"/>
              <a:t>Biofilter</a:t>
            </a:r>
            <a:r>
              <a:rPr lang="en-US" altLang="en-US" dirty="0" smtClean="0"/>
              <a:t> Media is nearly</a:t>
            </a:r>
            <a:r>
              <a:rPr lang="en-US" altLang="en-US" baseline="0" dirty="0" smtClean="0"/>
              <a:t> 30 years old and should be replaced in the next 2-4 years.</a:t>
            </a:r>
          </a:p>
          <a:p>
            <a:pPr marL="228600" indent="-228600">
              <a:buAutoNum type="arabicPeriod"/>
            </a:pPr>
            <a:r>
              <a:rPr lang="en-US" altLang="en-US" baseline="0" dirty="0" smtClean="0"/>
              <a:t>Original plan was to replace media in the existing </a:t>
            </a:r>
            <a:r>
              <a:rPr lang="en-US" altLang="en-US" baseline="0" dirty="0" err="1" smtClean="0"/>
              <a:t>Biofilter</a:t>
            </a:r>
            <a:r>
              <a:rPr lang="en-US" altLang="en-US" baseline="0" dirty="0" smtClean="0"/>
              <a:t>, which would require a temporary treatment option. Temporary treatment options were found to be too expensive ($4M) and would not guarantee adequate treatment.</a:t>
            </a:r>
          </a:p>
          <a:p>
            <a:pPr marL="228600" indent="-228600">
              <a:buAutoNum type="arabicPeriod"/>
            </a:pPr>
            <a:r>
              <a:rPr lang="en-US" altLang="en-US" dirty="0" smtClean="0"/>
              <a:t>Second </a:t>
            </a:r>
            <a:r>
              <a:rPr lang="en-US" altLang="en-US" dirty="0" err="1" smtClean="0"/>
              <a:t>Biofilter</a:t>
            </a:r>
            <a:r>
              <a:rPr lang="en-US" altLang="en-US" dirty="0" smtClean="0"/>
              <a:t> had</a:t>
            </a:r>
            <a:r>
              <a:rPr lang="en-US" altLang="en-US" baseline="0" dirty="0" smtClean="0"/>
              <a:t> the same cost as the temporary treatment option and replacement of the media. (approx. $6M)</a:t>
            </a:r>
          </a:p>
          <a:p>
            <a:pPr marL="228600" indent="-228600">
              <a:buAutoNum type="arabicPeriod"/>
            </a:pPr>
            <a:r>
              <a:rPr lang="en-US" altLang="en-US" baseline="0" dirty="0" smtClean="0"/>
              <a:t>Second </a:t>
            </a:r>
            <a:r>
              <a:rPr lang="en-US" altLang="en-US" baseline="0" dirty="0" err="1" smtClean="0"/>
              <a:t>Biofilter</a:t>
            </a:r>
            <a:r>
              <a:rPr lang="en-US" altLang="en-US" baseline="0" dirty="0" smtClean="0"/>
              <a:t> provides:</a:t>
            </a:r>
          </a:p>
          <a:p>
            <a:pPr marL="685800" lvl="1" indent="-228600">
              <a:buAutoNum type="arabicPeriod"/>
            </a:pPr>
            <a:r>
              <a:rPr lang="en-US" altLang="en-US" baseline="0" dirty="0" smtClean="0"/>
              <a:t>Maintains secondary treatment at NETP.</a:t>
            </a:r>
          </a:p>
          <a:p>
            <a:pPr marL="685800" lvl="1" indent="-228600">
              <a:buAutoNum type="arabicPeriod"/>
            </a:pPr>
            <a:r>
              <a:rPr lang="en-US" altLang="en-US" baseline="0" dirty="0" smtClean="0"/>
              <a:t>Redundant secondary treatment – cheaper media replacement in the future for the City</a:t>
            </a:r>
          </a:p>
          <a:p>
            <a:pPr marL="685800" lvl="1" indent="-228600">
              <a:buAutoNum type="arabicPeriod"/>
            </a:pPr>
            <a:r>
              <a:rPr lang="en-US" altLang="en-US" baseline="0" dirty="0" smtClean="0"/>
              <a:t>Sets up City for future regulatory requirements (e.g. nutrients)</a:t>
            </a:r>
          </a:p>
          <a:p>
            <a:pPr marL="685800" lvl="1" indent="-228600">
              <a:buAutoNum type="arabicPeriod"/>
            </a:pPr>
            <a:endParaRPr lang="en-US" altLang="en-US" baseline="0" dirty="0" smtClean="0"/>
          </a:p>
          <a:p>
            <a:pPr marL="685800" lvl="1" indent="-228600">
              <a:buAutoNum type="arabicPeriod"/>
            </a:pPr>
            <a:endParaRPr lang="en-US" altLang="en-US" baseline="0" dirty="0" smtClean="0"/>
          </a:p>
          <a:p>
            <a:pPr marL="285750" indent="-285750">
              <a:buFont typeface="Arial" panose="020B0604020202020204" pitchFamily="34" charset="0"/>
              <a:buChar char="•"/>
            </a:pPr>
            <a:r>
              <a:rPr lang="en-US" dirty="0" smtClean="0"/>
              <a:t>Existing </a:t>
            </a:r>
            <a:r>
              <a:rPr lang="en-US" dirty="0" err="1" smtClean="0"/>
              <a:t>Biofilter</a:t>
            </a:r>
            <a:r>
              <a:rPr lang="en-US" dirty="0" smtClean="0"/>
              <a:t> Media Needs to be Replaced</a:t>
            </a:r>
          </a:p>
          <a:p>
            <a:pPr marL="285750" indent="-285750">
              <a:buFont typeface="Arial" panose="020B0604020202020204" pitchFamily="34" charset="0"/>
              <a:buChar char="•"/>
            </a:pPr>
            <a:r>
              <a:rPr lang="en-US" dirty="0" smtClean="0"/>
              <a:t>Temporary Treatment was Evaluated:</a:t>
            </a:r>
          </a:p>
          <a:p>
            <a:pPr marL="742950" lvl="1" indent="-285750">
              <a:buFont typeface="Arial" panose="020B0604020202020204" pitchFamily="34" charset="0"/>
              <a:buChar char="•"/>
            </a:pPr>
            <a:r>
              <a:rPr lang="en-US" dirty="0" smtClean="0"/>
              <a:t>Could not guarantee consistent treatment</a:t>
            </a:r>
          </a:p>
          <a:p>
            <a:pPr marL="742950" lvl="1" indent="-285750">
              <a:buFont typeface="Arial" panose="020B0604020202020204" pitchFamily="34" charset="0"/>
              <a:buChar char="•"/>
            </a:pPr>
            <a:r>
              <a:rPr lang="en-US" dirty="0" smtClean="0"/>
              <a:t>Expensive option </a:t>
            </a:r>
          </a:p>
          <a:p>
            <a:pPr marL="285750" indent="-285750">
              <a:buFont typeface="Arial" panose="020B0604020202020204" pitchFamily="34" charset="0"/>
              <a:buChar char="•"/>
            </a:pPr>
            <a:r>
              <a:rPr lang="en-US" dirty="0" smtClean="0"/>
              <a:t>Second </a:t>
            </a:r>
            <a:r>
              <a:rPr lang="en-US" dirty="0" err="1" smtClean="0"/>
              <a:t>Biofilter</a:t>
            </a:r>
            <a:r>
              <a:rPr lang="en-US" dirty="0" smtClean="0"/>
              <a:t> Alternative was Selected:</a:t>
            </a:r>
          </a:p>
          <a:p>
            <a:pPr marL="742950" lvl="1" indent="-285750">
              <a:buFont typeface="Arial" panose="020B0604020202020204" pitchFamily="34" charset="0"/>
              <a:buChar char="•"/>
            </a:pPr>
            <a:r>
              <a:rPr lang="en-US" dirty="0" smtClean="0"/>
              <a:t>Maintains Full Treatment at NETP</a:t>
            </a:r>
          </a:p>
          <a:p>
            <a:pPr marL="742950" lvl="1" indent="-285750">
              <a:buFont typeface="Arial" panose="020B0604020202020204" pitchFamily="34" charset="0"/>
              <a:buChar char="•"/>
            </a:pPr>
            <a:r>
              <a:rPr lang="en-US" dirty="0" smtClean="0"/>
              <a:t>Redundancy for Future Media Replacement</a:t>
            </a:r>
          </a:p>
          <a:p>
            <a:pPr marL="742950" lvl="1" indent="-285750">
              <a:buFont typeface="Arial" panose="020B0604020202020204" pitchFamily="34" charset="0"/>
              <a:buChar char="•"/>
            </a:pPr>
            <a:r>
              <a:rPr lang="en-US" dirty="0" smtClean="0"/>
              <a:t>Future Treatment Options Flexibility</a:t>
            </a:r>
          </a:p>
          <a:p>
            <a:pPr marL="228600" lvl="0" indent="-228600">
              <a:buAutoNum type="arabicPeriod"/>
            </a:pPr>
            <a:endParaRPr lang="en-US" altLang="en-US" baseline="0" dirty="0" smtClean="0"/>
          </a:p>
          <a:p>
            <a:pPr marL="685800" lvl="1" indent="-228600">
              <a:buAutoNum type="arabicPeriod"/>
            </a:pPr>
            <a:endParaRPr lang="en-US" altLang="en-US" baseline="0" dirty="0" smtClean="0"/>
          </a:p>
          <a:p>
            <a:pPr marL="228600" indent="-228600">
              <a:buAutoNum type="arabicPeriod"/>
            </a:pPr>
            <a:endParaRPr lang="en-US" altLang="en-US" baseline="0" dirty="0" smtClean="0"/>
          </a:p>
          <a:p>
            <a:pPr marL="228600" indent="-228600">
              <a:buAutoNum type="arabicPeriod"/>
            </a:pPr>
            <a:endParaRPr lang="en-US" altLang="en-US" dirty="0" smtClean="0"/>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38" eaLnBrk="0" hangingPunct="0">
              <a:defRPr sz="2400">
                <a:solidFill>
                  <a:schemeClr val="tx1"/>
                </a:solidFill>
                <a:latin typeface="Arial" charset="0"/>
              </a:defRPr>
            </a:lvl1pPr>
            <a:lvl2pPr marL="742841" indent="-285708" defTabSz="930138" eaLnBrk="0" hangingPunct="0">
              <a:defRPr sz="2400">
                <a:solidFill>
                  <a:schemeClr val="tx1"/>
                </a:solidFill>
                <a:latin typeface="Arial" charset="0"/>
              </a:defRPr>
            </a:lvl2pPr>
            <a:lvl3pPr marL="1142833" indent="-228567" defTabSz="930138" eaLnBrk="0" hangingPunct="0">
              <a:defRPr sz="2400">
                <a:solidFill>
                  <a:schemeClr val="tx1"/>
                </a:solidFill>
                <a:latin typeface="Arial" charset="0"/>
              </a:defRPr>
            </a:lvl3pPr>
            <a:lvl4pPr marL="1599965" indent="-228567" defTabSz="930138" eaLnBrk="0" hangingPunct="0">
              <a:defRPr sz="2400">
                <a:solidFill>
                  <a:schemeClr val="tx1"/>
                </a:solidFill>
                <a:latin typeface="Arial" charset="0"/>
              </a:defRPr>
            </a:lvl4pPr>
            <a:lvl5pPr marL="2057099" indent="-228567" defTabSz="930138" eaLnBrk="0" hangingPunct="0">
              <a:defRPr sz="2400">
                <a:solidFill>
                  <a:schemeClr val="tx1"/>
                </a:solidFill>
                <a:latin typeface="Arial" charset="0"/>
              </a:defRPr>
            </a:lvl5pPr>
            <a:lvl6pPr marL="2514232" indent="-228567" defTabSz="930138" eaLnBrk="0" fontAlgn="base" hangingPunct="0">
              <a:spcBef>
                <a:spcPct val="0"/>
              </a:spcBef>
              <a:spcAft>
                <a:spcPct val="0"/>
              </a:spcAft>
              <a:defRPr sz="2400">
                <a:solidFill>
                  <a:schemeClr val="tx1"/>
                </a:solidFill>
                <a:latin typeface="Arial" charset="0"/>
              </a:defRPr>
            </a:lvl6pPr>
            <a:lvl7pPr marL="2971364" indent="-228567" defTabSz="930138" eaLnBrk="0" fontAlgn="base" hangingPunct="0">
              <a:spcBef>
                <a:spcPct val="0"/>
              </a:spcBef>
              <a:spcAft>
                <a:spcPct val="0"/>
              </a:spcAft>
              <a:defRPr sz="2400">
                <a:solidFill>
                  <a:schemeClr val="tx1"/>
                </a:solidFill>
                <a:latin typeface="Arial" charset="0"/>
              </a:defRPr>
            </a:lvl7pPr>
            <a:lvl8pPr marL="3428498" indent="-228567" defTabSz="930138" eaLnBrk="0" fontAlgn="base" hangingPunct="0">
              <a:spcBef>
                <a:spcPct val="0"/>
              </a:spcBef>
              <a:spcAft>
                <a:spcPct val="0"/>
              </a:spcAft>
              <a:defRPr sz="2400">
                <a:solidFill>
                  <a:schemeClr val="tx1"/>
                </a:solidFill>
                <a:latin typeface="Arial" charset="0"/>
              </a:defRPr>
            </a:lvl8pPr>
            <a:lvl9pPr marL="3885630" indent="-228567" defTabSz="930138" eaLnBrk="0" fontAlgn="base" hangingPunct="0">
              <a:spcBef>
                <a:spcPct val="0"/>
              </a:spcBef>
              <a:spcAft>
                <a:spcPct val="0"/>
              </a:spcAft>
              <a:defRPr sz="2400">
                <a:solidFill>
                  <a:schemeClr val="tx1"/>
                </a:solidFill>
                <a:latin typeface="Arial" charset="0"/>
              </a:defRPr>
            </a:lvl9pPr>
          </a:lstStyle>
          <a:p>
            <a:pPr eaLnBrk="1" hangingPunct="1"/>
            <a:fld id="{9C62F591-1217-4CE8-9DEE-A2615BC26FD8}" type="slidenum">
              <a:rPr lang="en-US" altLang="en-US" sz="1200">
                <a:solidFill>
                  <a:prstClr val="black"/>
                </a:solidFill>
                <a:latin typeface="Times New Roman" pitchFamily="18" charset="0"/>
              </a:rPr>
              <a:pPr eaLnBrk="1" hangingPunct="1"/>
              <a:t>19</a:t>
            </a:fld>
            <a:endParaRPr lang="en-US" altLang="en-US" sz="1200" dirty="0">
              <a:solidFill>
                <a:prstClr val="black"/>
              </a:solidFill>
              <a:latin typeface="Times New Roman" pitchFamily="18" charset="0"/>
            </a:endParaRPr>
          </a:p>
        </p:txBody>
      </p:sp>
    </p:spTree>
    <p:extLst>
      <p:ext uri="{BB962C8B-B14F-4D97-AF65-F5344CB8AC3E}">
        <p14:creationId xmlns:p14="http://schemas.microsoft.com/office/powerpoint/2010/main" val="3777577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417513" y="698500"/>
            <a:ext cx="6194425" cy="3484563"/>
          </a:xfrm>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solidFill>
                  <a:srgbClr val="FF3300"/>
                </a:solidFill>
              </a:rPr>
              <a:t>This </a:t>
            </a:r>
            <a:r>
              <a:rPr lang="en-US" altLang="en-US" dirty="0">
                <a:solidFill>
                  <a:srgbClr val="FF3300"/>
                </a:solidFill>
              </a:rPr>
              <a:t>includes $12M in DOE grant funding and SRF Loans.</a:t>
            </a:r>
          </a:p>
          <a:p>
            <a:pPr>
              <a:buFontTx/>
              <a:buChar char="•"/>
            </a:pPr>
            <a:r>
              <a:rPr lang="en-US" altLang="en-US" dirty="0">
                <a:solidFill>
                  <a:srgbClr val="FF3300"/>
                </a:solidFill>
              </a:rPr>
              <a:t>This is a snap shot summary of the three different traditional capital project categories </a:t>
            </a:r>
          </a:p>
          <a:p>
            <a:pPr>
              <a:buFontTx/>
              <a:buChar char="•"/>
            </a:pPr>
            <a:r>
              <a:rPr lang="en-US" altLang="en-US" dirty="0">
                <a:solidFill>
                  <a:srgbClr val="FF3300"/>
                </a:solidFill>
              </a:rPr>
              <a:t>Facility – things</a:t>
            </a:r>
            <a:r>
              <a:rPr lang="en-US" altLang="en-US" baseline="0" dirty="0">
                <a:solidFill>
                  <a:srgbClr val="FF3300"/>
                </a:solidFill>
              </a:rPr>
              <a:t> like </a:t>
            </a:r>
            <a:r>
              <a:rPr lang="en-US" altLang="en-US" u="sng" baseline="0" dirty="0">
                <a:solidFill>
                  <a:srgbClr val="FF3300"/>
                </a:solidFill>
              </a:rPr>
              <a:t>pump stations (4 major ones</a:t>
            </a:r>
            <a:r>
              <a:rPr lang="en-US" altLang="en-US" baseline="0" dirty="0">
                <a:solidFill>
                  <a:srgbClr val="FF3300"/>
                </a:solidFill>
              </a:rPr>
              <a:t>) and holding basins </a:t>
            </a:r>
            <a:r>
              <a:rPr lang="en-US" altLang="en-US" u="sng" baseline="0" dirty="0">
                <a:solidFill>
                  <a:srgbClr val="FF3300"/>
                </a:solidFill>
              </a:rPr>
              <a:t>(couple dozen of these – regional to neighborhood sized</a:t>
            </a:r>
            <a:r>
              <a:rPr lang="en-US" altLang="en-US" baseline="0" dirty="0">
                <a:solidFill>
                  <a:srgbClr val="FF3300"/>
                </a:solidFill>
              </a:rPr>
              <a:t>)</a:t>
            </a:r>
          </a:p>
          <a:p>
            <a:pPr>
              <a:buFontTx/>
              <a:buChar char="•"/>
            </a:pPr>
            <a:r>
              <a:rPr lang="en-US" altLang="en-US" baseline="0" dirty="0">
                <a:solidFill>
                  <a:srgbClr val="FF3300"/>
                </a:solidFill>
              </a:rPr>
              <a:t>Collection – Typical underground conveyance system work – 400 miles pipe; includes new pipe</a:t>
            </a:r>
          </a:p>
          <a:p>
            <a:pPr>
              <a:buFontTx/>
              <a:buChar char="•"/>
            </a:pPr>
            <a:r>
              <a:rPr lang="en-US" altLang="en-US" baseline="0" dirty="0">
                <a:solidFill>
                  <a:srgbClr val="FF3300"/>
                </a:solidFill>
              </a:rPr>
              <a:t>Treatment &amp; Low Impact Development – provide storm water treatment, flow reduction (pervious pavement)…..  Next slide has examples from this year of these types of projects.</a:t>
            </a:r>
          </a:p>
          <a:p>
            <a:pPr>
              <a:buFontTx/>
              <a:buChar char="•"/>
            </a:pPr>
            <a:endParaRPr lang="en-US" altLang="en-US" dirty="0"/>
          </a:p>
          <a:p>
            <a:pPr>
              <a:buFontTx/>
              <a:buNone/>
            </a:pPr>
            <a:endParaRPr lang="en-US" altLang="en-US" dirty="0"/>
          </a:p>
          <a:p>
            <a:pPr>
              <a:buFontTx/>
              <a:buNone/>
            </a:pPr>
            <a:endParaRPr lang="en-US" altLang="en-US" dirty="0"/>
          </a:p>
          <a:p>
            <a:pPr>
              <a:buFontTx/>
              <a:buChar char="•"/>
            </a:pPr>
            <a:endParaRPr lang="en-US" altLang="en-US" dirty="0"/>
          </a:p>
          <a:p>
            <a:pPr>
              <a:buFontTx/>
              <a:buChar char="•"/>
            </a:pPr>
            <a:endParaRPr lang="en-US" altLang="en-US" dirty="0"/>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38" eaLnBrk="0" hangingPunct="0">
              <a:defRPr sz="2400">
                <a:solidFill>
                  <a:schemeClr val="tx1"/>
                </a:solidFill>
                <a:latin typeface="Arial" charset="0"/>
              </a:defRPr>
            </a:lvl1pPr>
            <a:lvl2pPr marL="742841" indent="-285708" defTabSz="930138" eaLnBrk="0" hangingPunct="0">
              <a:defRPr sz="2400">
                <a:solidFill>
                  <a:schemeClr val="tx1"/>
                </a:solidFill>
                <a:latin typeface="Arial" charset="0"/>
              </a:defRPr>
            </a:lvl2pPr>
            <a:lvl3pPr marL="1142833" indent="-228567" defTabSz="930138" eaLnBrk="0" hangingPunct="0">
              <a:defRPr sz="2400">
                <a:solidFill>
                  <a:schemeClr val="tx1"/>
                </a:solidFill>
                <a:latin typeface="Arial" charset="0"/>
              </a:defRPr>
            </a:lvl3pPr>
            <a:lvl4pPr marL="1599965" indent="-228567" defTabSz="930138" eaLnBrk="0" hangingPunct="0">
              <a:defRPr sz="2400">
                <a:solidFill>
                  <a:schemeClr val="tx1"/>
                </a:solidFill>
                <a:latin typeface="Arial" charset="0"/>
              </a:defRPr>
            </a:lvl4pPr>
            <a:lvl5pPr marL="2057099" indent="-228567" defTabSz="930138" eaLnBrk="0" hangingPunct="0">
              <a:defRPr sz="2400">
                <a:solidFill>
                  <a:schemeClr val="tx1"/>
                </a:solidFill>
                <a:latin typeface="Arial" charset="0"/>
              </a:defRPr>
            </a:lvl5pPr>
            <a:lvl6pPr marL="2514232" indent="-228567" defTabSz="930138" eaLnBrk="0" fontAlgn="base" hangingPunct="0">
              <a:spcBef>
                <a:spcPct val="0"/>
              </a:spcBef>
              <a:spcAft>
                <a:spcPct val="0"/>
              </a:spcAft>
              <a:defRPr sz="2400">
                <a:solidFill>
                  <a:schemeClr val="tx1"/>
                </a:solidFill>
                <a:latin typeface="Arial" charset="0"/>
              </a:defRPr>
            </a:lvl6pPr>
            <a:lvl7pPr marL="2971364" indent="-228567" defTabSz="930138" eaLnBrk="0" fontAlgn="base" hangingPunct="0">
              <a:spcBef>
                <a:spcPct val="0"/>
              </a:spcBef>
              <a:spcAft>
                <a:spcPct val="0"/>
              </a:spcAft>
              <a:defRPr sz="2400">
                <a:solidFill>
                  <a:schemeClr val="tx1"/>
                </a:solidFill>
                <a:latin typeface="Arial" charset="0"/>
              </a:defRPr>
            </a:lvl7pPr>
            <a:lvl8pPr marL="3428498" indent="-228567" defTabSz="930138" eaLnBrk="0" fontAlgn="base" hangingPunct="0">
              <a:spcBef>
                <a:spcPct val="0"/>
              </a:spcBef>
              <a:spcAft>
                <a:spcPct val="0"/>
              </a:spcAft>
              <a:defRPr sz="2400">
                <a:solidFill>
                  <a:schemeClr val="tx1"/>
                </a:solidFill>
                <a:latin typeface="Arial" charset="0"/>
              </a:defRPr>
            </a:lvl8pPr>
            <a:lvl9pPr marL="3885630" indent="-228567" defTabSz="930138" eaLnBrk="0" fontAlgn="base" hangingPunct="0">
              <a:spcBef>
                <a:spcPct val="0"/>
              </a:spcBef>
              <a:spcAft>
                <a:spcPct val="0"/>
              </a:spcAft>
              <a:defRPr sz="2400">
                <a:solidFill>
                  <a:schemeClr val="tx1"/>
                </a:solidFill>
                <a:latin typeface="Arial" charset="0"/>
              </a:defRPr>
            </a:lvl9pPr>
          </a:lstStyle>
          <a:p>
            <a:pPr eaLnBrk="1" hangingPunct="1"/>
            <a:fld id="{9C62F591-1217-4CE8-9DEE-A2615BC26FD8}" type="slidenum">
              <a:rPr lang="en-US" altLang="en-US" sz="1200">
                <a:latin typeface="Times New Roman" pitchFamily="18" charset="0"/>
              </a:rPr>
              <a:pPr eaLnBrk="1" hangingPunct="1"/>
              <a:t>20</a:t>
            </a:fld>
            <a:endParaRPr lang="en-US" altLang="en-US" sz="1200" dirty="0">
              <a:latin typeface="Times New Roman" pitchFamily="18" charset="0"/>
            </a:endParaRPr>
          </a:p>
        </p:txBody>
      </p:sp>
    </p:spTree>
    <p:extLst>
      <p:ext uri="{BB962C8B-B14F-4D97-AF65-F5344CB8AC3E}">
        <p14:creationId xmlns:p14="http://schemas.microsoft.com/office/powerpoint/2010/main" val="1863311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417513" y="698500"/>
            <a:ext cx="6194425" cy="3484563"/>
          </a:xfrm>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38" eaLnBrk="0" hangingPunct="0">
              <a:defRPr sz="2400">
                <a:solidFill>
                  <a:schemeClr val="tx1"/>
                </a:solidFill>
                <a:latin typeface="Arial" charset="0"/>
              </a:defRPr>
            </a:lvl1pPr>
            <a:lvl2pPr marL="742841" indent="-285708" defTabSz="930138" eaLnBrk="0" hangingPunct="0">
              <a:defRPr sz="2400">
                <a:solidFill>
                  <a:schemeClr val="tx1"/>
                </a:solidFill>
                <a:latin typeface="Arial" charset="0"/>
              </a:defRPr>
            </a:lvl2pPr>
            <a:lvl3pPr marL="1142833" indent="-228567" defTabSz="930138" eaLnBrk="0" hangingPunct="0">
              <a:defRPr sz="2400">
                <a:solidFill>
                  <a:schemeClr val="tx1"/>
                </a:solidFill>
                <a:latin typeface="Arial" charset="0"/>
              </a:defRPr>
            </a:lvl3pPr>
            <a:lvl4pPr marL="1599965" indent="-228567" defTabSz="930138" eaLnBrk="0" hangingPunct="0">
              <a:defRPr sz="2400">
                <a:solidFill>
                  <a:schemeClr val="tx1"/>
                </a:solidFill>
                <a:latin typeface="Arial" charset="0"/>
              </a:defRPr>
            </a:lvl4pPr>
            <a:lvl5pPr marL="2057099" indent="-228567" defTabSz="930138" eaLnBrk="0" hangingPunct="0">
              <a:defRPr sz="2400">
                <a:solidFill>
                  <a:schemeClr val="tx1"/>
                </a:solidFill>
                <a:latin typeface="Arial" charset="0"/>
              </a:defRPr>
            </a:lvl5pPr>
            <a:lvl6pPr marL="2514232" indent="-228567" defTabSz="930138" eaLnBrk="0" fontAlgn="base" hangingPunct="0">
              <a:spcBef>
                <a:spcPct val="0"/>
              </a:spcBef>
              <a:spcAft>
                <a:spcPct val="0"/>
              </a:spcAft>
              <a:defRPr sz="2400">
                <a:solidFill>
                  <a:schemeClr val="tx1"/>
                </a:solidFill>
                <a:latin typeface="Arial" charset="0"/>
              </a:defRPr>
            </a:lvl6pPr>
            <a:lvl7pPr marL="2971364" indent="-228567" defTabSz="930138" eaLnBrk="0" fontAlgn="base" hangingPunct="0">
              <a:spcBef>
                <a:spcPct val="0"/>
              </a:spcBef>
              <a:spcAft>
                <a:spcPct val="0"/>
              </a:spcAft>
              <a:defRPr sz="2400">
                <a:solidFill>
                  <a:schemeClr val="tx1"/>
                </a:solidFill>
                <a:latin typeface="Arial" charset="0"/>
              </a:defRPr>
            </a:lvl7pPr>
            <a:lvl8pPr marL="3428498" indent="-228567" defTabSz="930138" eaLnBrk="0" fontAlgn="base" hangingPunct="0">
              <a:spcBef>
                <a:spcPct val="0"/>
              </a:spcBef>
              <a:spcAft>
                <a:spcPct val="0"/>
              </a:spcAft>
              <a:defRPr sz="2400">
                <a:solidFill>
                  <a:schemeClr val="tx1"/>
                </a:solidFill>
                <a:latin typeface="Arial" charset="0"/>
              </a:defRPr>
            </a:lvl8pPr>
            <a:lvl9pPr marL="3885630" indent="-228567" defTabSz="930138" eaLnBrk="0" fontAlgn="base" hangingPunct="0">
              <a:spcBef>
                <a:spcPct val="0"/>
              </a:spcBef>
              <a:spcAft>
                <a:spcPct val="0"/>
              </a:spcAft>
              <a:defRPr sz="2400">
                <a:solidFill>
                  <a:schemeClr val="tx1"/>
                </a:solidFill>
                <a:latin typeface="Arial" charset="0"/>
              </a:defRPr>
            </a:lvl9pPr>
          </a:lstStyle>
          <a:p>
            <a:pPr eaLnBrk="1" hangingPunct="1"/>
            <a:fld id="{9C62F591-1217-4CE8-9DEE-A2615BC26FD8}" type="slidenum">
              <a:rPr lang="en-US" altLang="en-US" sz="1200">
                <a:solidFill>
                  <a:prstClr val="black"/>
                </a:solidFill>
                <a:latin typeface="Times New Roman" pitchFamily="18" charset="0"/>
              </a:rPr>
              <a:pPr eaLnBrk="1" hangingPunct="1"/>
              <a:t>21</a:t>
            </a:fld>
            <a:endParaRPr lang="en-US" altLang="en-US" sz="1200" dirty="0">
              <a:solidFill>
                <a:prstClr val="black"/>
              </a:solidFill>
              <a:latin typeface="Times New Roman" pitchFamily="18" charset="0"/>
            </a:endParaRPr>
          </a:p>
        </p:txBody>
      </p:sp>
    </p:spTree>
    <p:extLst>
      <p:ext uri="{BB962C8B-B14F-4D97-AF65-F5344CB8AC3E}">
        <p14:creationId xmlns:p14="http://schemas.microsoft.com/office/powerpoint/2010/main" val="2918138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417513" y="698500"/>
            <a:ext cx="6194425" cy="3484563"/>
          </a:xfrm>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Planned</a:t>
            </a:r>
            <a:r>
              <a:rPr lang="en-US" altLang="en-US" baseline="0" dirty="0" smtClean="0"/>
              <a:t> ad date, construction timelines for these projects</a:t>
            </a:r>
          </a:p>
          <a:p>
            <a:r>
              <a:rPr lang="en-US" altLang="en-US" baseline="0" dirty="0" smtClean="0"/>
              <a:t>Talk about grant money received for these</a:t>
            </a:r>
            <a:endParaRPr lang="en-US" altLang="en-US" dirty="0" smtClean="0"/>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38" eaLnBrk="0" hangingPunct="0">
              <a:defRPr sz="2400">
                <a:solidFill>
                  <a:schemeClr val="tx1"/>
                </a:solidFill>
                <a:latin typeface="Arial" charset="0"/>
              </a:defRPr>
            </a:lvl1pPr>
            <a:lvl2pPr marL="742841" indent="-285708" defTabSz="930138" eaLnBrk="0" hangingPunct="0">
              <a:defRPr sz="2400">
                <a:solidFill>
                  <a:schemeClr val="tx1"/>
                </a:solidFill>
                <a:latin typeface="Arial" charset="0"/>
              </a:defRPr>
            </a:lvl2pPr>
            <a:lvl3pPr marL="1142833" indent="-228567" defTabSz="930138" eaLnBrk="0" hangingPunct="0">
              <a:defRPr sz="2400">
                <a:solidFill>
                  <a:schemeClr val="tx1"/>
                </a:solidFill>
                <a:latin typeface="Arial" charset="0"/>
              </a:defRPr>
            </a:lvl3pPr>
            <a:lvl4pPr marL="1599965" indent="-228567" defTabSz="930138" eaLnBrk="0" hangingPunct="0">
              <a:defRPr sz="2400">
                <a:solidFill>
                  <a:schemeClr val="tx1"/>
                </a:solidFill>
                <a:latin typeface="Arial" charset="0"/>
              </a:defRPr>
            </a:lvl4pPr>
            <a:lvl5pPr marL="2057099" indent="-228567" defTabSz="930138" eaLnBrk="0" hangingPunct="0">
              <a:defRPr sz="2400">
                <a:solidFill>
                  <a:schemeClr val="tx1"/>
                </a:solidFill>
                <a:latin typeface="Arial" charset="0"/>
              </a:defRPr>
            </a:lvl5pPr>
            <a:lvl6pPr marL="2514232" indent="-228567" defTabSz="930138" eaLnBrk="0" fontAlgn="base" hangingPunct="0">
              <a:spcBef>
                <a:spcPct val="0"/>
              </a:spcBef>
              <a:spcAft>
                <a:spcPct val="0"/>
              </a:spcAft>
              <a:defRPr sz="2400">
                <a:solidFill>
                  <a:schemeClr val="tx1"/>
                </a:solidFill>
                <a:latin typeface="Arial" charset="0"/>
              </a:defRPr>
            </a:lvl6pPr>
            <a:lvl7pPr marL="2971364" indent="-228567" defTabSz="930138" eaLnBrk="0" fontAlgn="base" hangingPunct="0">
              <a:spcBef>
                <a:spcPct val="0"/>
              </a:spcBef>
              <a:spcAft>
                <a:spcPct val="0"/>
              </a:spcAft>
              <a:defRPr sz="2400">
                <a:solidFill>
                  <a:schemeClr val="tx1"/>
                </a:solidFill>
                <a:latin typeface="Arial" charset="0"/>
              </a:defRPr>
            </a:lvl7pPr>
            <a:lvl8pPr marL="3428498" indent="-228567" defTabSz="930138" eaLnBrk="0" fontAlgn="base" hangingPunct="0">
              <a:spcBef>
                <a:spcPct val="0"/>
              </a:spcBef>
              <a:spcAft>
                <a:spcPct val="0"/>
              </a:spcAft>
              <a:defRPr sz="2400">
                <a:solidFill>
                  <a:schemeClr val="tx1"/>
                </a:solidFill>
                <a:latin typeface="Arial" charset="0"/>
              </a:defRPr>
            </a:lvl8pPr>
            <a:lvl9pPr marL="3885630" indent="-228567" defTabSz="930138" eaLnBrk="0" fontAlgn="base" hangingPunct="0">
              <a:spcBef>
                <a:spcPct val="0"/>
              </a:spcBef>
              <a:spcAft>
                <a:spcPct val="0"/>
              </a:spcAft>
              <a:defRPr sz="2400">
                <a:solidFill>
                  <a:schemeClr val="tx1"/>
                </a:solidFill>
                <a:latin typeface="Arial" charset="0"/>
              </a:defRPr>
            </a:lvl9pPr>
          </a:lstStyle>
          <a:p>
            <a:pPr eaLnBrk="1" hangingPunct="1"/>
            <a:fld id="{9C62F591-1217-4CE8-9DEE-A2615BC26FD8}" type="slidenum">
              <a:rPr lang="en-US" altLang="en-US" sz="1200">
                <a:solidFill>
                  <a:prstClr val="black"/>
                </a:solidFill>
                <a:latin typeface="Times New Roman" pitchFamily="18" charset="0"/>
              </a:rPr>
              <a:pPr eaLnBrk="1" hangingPunct="1"/>
              <a:t>22</a:t>
            </a:fld>
            <a:endParaRPr lang="en-US" altLang="en-US" sz="1200" dirty="0">
              <a:solidFill>
                <a:prstClr val="black"/>
              </a:solidFill>
              <a:latin typeface="Times New Roman" pitchFamily="18" charset="0"/>
            </a:endParaRPr>
          </a:p>
        </p:txBody>
      </p:sp>
    </p:spTree>
    <p:extLst>
      <p:ext uri="{BB962C8B-B14F-4D97-AF65-F5344CB8AC3E}">
        <p14:creationId xmlns:p14="http://schemas.microsoft.com/office/powerpoint/2010/main" val="1061694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417513" y="698500"/>
            <a:ext cx="6194425" cy="3484563"/>
          </a:xfrm>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38" eaLnBrk="0" hangingPunct="0">
              <a:defRPr sz="2400">
                <a:solidFill>
                  <a:schemeClr val="tx1"/>
                </a:solidFill>
                <a:latin typeface="Arial" charset="0"/>
              </a:defRPr>
            </a:lvl1pPr>
            <a:lvl2pPr marL="742841" indent="-285708" defTabSz="930138" eaLnBrk="0" hangingPunct="0">
              <a:defRPr sz="2400">
                <a:solidFill>
                  <a:schemeClr val="tx1"/>
                </a:solidFill>
                <a:latin typeface="Arial" charset="0"/>
              </a:defRPr>
            </a:lvl2pPr>
            <a:lvl3pPr marL="1142833" indent="-228567" defTabSz="930138" eaLnBrk="0" hangingPunct="0">
              <a:defRPr sz="2400">
                <a:solidFill>
                  <a:schemeClr val="tx1"/>
                </a:solidFill>
                <a:latin typeface="Arial" charset="0"/>
              </a:defRPr>
            </a:lvl3pPr>
            <a:lvl4pPr marL="1599965" indent="-228567" defTabSz="930138" eaLnBrk="0" hangingPunct="0">
              <a:defRPr sz="2400">
                <a:solidFill>
                  <a:schemeClr val="tx1"/>
                </a:solidFill>
                <a:latin typeface="Arial" charset="0"/>
              </a:defRPr>
            </a:lvl4pPr>
            <a:lvl5pPr marL="2057099" indent="-228567" defTabSz="930138" eaLnBrk="0" hangingPunct="0">
              <a:defRPr sz="2400">
                <a:solidFill>
                  <a:schemeClr val="tx1"/>
                </a:solidFill>
                <a:latin typeface="Arial" charset="0"/>
              </a:defRPr>
            </a:lvl5pPr>
            <a:lvl6pPr marL="2514232" indent="-228567" defTabSz="930138" eaLnBrk="0" fontAlgn="base" hangingPunct="0">
              <a:spcBef>
                <a:spcPct val="0"/>
              </a:spcBef>
              <a:spcAft>
                <a:spcPct val="0"/>
              </a:spcAft>
              <a:defRPr sz="2400">
                <a:solidFill>
                  <a:schemeClr val="tx1"/>
                </a:solidFill>
                <a:latin typeface="Arial" charset="0"/>
              </a:defRPr>
            </a:lvl6pPr>
            <a:lvl7pPr marL="2971364" indent="-228567" defTabSz="930138" eaLnBrk="0" fontAlgn="base" hangingPunct="0">
              <a:spcBef>
                <a:spcPct val="0"/>
              </a:spcBef>
              <a:spcAft>
                <a:spcPct val="0"/>
              </a:spcAft>
              <a:defRPr sz="2400">
                <a:solidFill>
                  <a:schemeClr val="tx1"/>
                </a:solidFill>
                <a:latin typeface="Arial" charset="0"/>
              </a:defRPr>
            </a:lvl7pPr>
            <a:lvl8pPr marL="3428498" indent="-228567" defTabSz="930138" eaLnBrk="0" fontAlgn="base" hangingPunct="0">
              <a:spcBef>
                <a:spcPct val="0"/>
              </a:spcBef>
              <a:spcAft>
                <a:spcPct val="0"/>
              </a:spcAft>
              <a:defRPr sz="2400">
                <a:solidFill>
                  <a:schemeClr val="tx1"/>
                </a:solidFill>
                <a:latin typeface="Arial" charset="0"/>
              </a:defRPr>
            </a:lvl8pPr>
            <a:lvl9pPr marL="3885630" indent="-228567" defTabSz="930138" eaLnBrk="0" fontAlgn="base" hangingPunct="0">
              <a:spcBef>
                <a:spcPct val="0"/>
              </a:spcBef>
              <a:spcAft>
                <a:spcPct val="0"/>
              </a:spcAft>
              <a:defRPr sz="2400">
                <a:solidFill>
                  <a:schemeClr val="tx1"/>
                </a:solidFill>
                <a:latin typeface="Arial" charset="0"/>
              </a:defRPr>
            </a:lvl9pPr>
          </a:lstStyle>
          <a:p>
            <a:pPr eaLnBrk="1" hangingPunct="1"/>
            <a:fld id="{9C62F591-1217-4CE8-9DEE-A2615BC26FD8}" type="slidenum">
              <a:rPr lang="en-US" altLang="en-US" sz="1200">
                <a:solidFill>
                  <a:prstClr val="black"/>
                </a:solidFill>
                <a:latin typeface="Times New Roman" pitchFamily="18" charset="0"/>
              </a:rPr>
              <a:pPr eaLnBrk="1" hangingPunct="1"/>
              <a:t>23</a:t>
            </a:fld>
            <a:endParaRPr lang="en-US" altLang="en-US" sz="1200" dirty="0">
              <a:solidFill>
                <a:prstClr val="black"/>
              </a:solidFill>
              <a:latin typeface="Times New Roman" pitchFamily="18" charset="0"/>
            </a:endParaRPr>
          </a:p>
        </p:txBody>
      </p:sp>
    </p:spTree>
    <p:extLst>
      <p:ext uri="{BB962C8B-B14F-4D97-AF65-F5344CB8AC3E}">
        <p14:creationId xmlns:p14="http://schemas.microsoft.com/office/powerpoint/2010/main" val="292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417513" y="698500"/>
            <a:ext cx="6194425" cy="3484563"/>
          </a:xfrm>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endParaRPr lang="en-US" altLang="en-US" dirty="0"/>
          </a:p>
          <a:p>
            <a:pPr>
              <a:buFontTx/>
              <a:buChar char="•"/>
            </a:pPr>
            <a:endParaRPr lang="en-US" altLang="en-US" dirty="0"/>
          </a:p>
          <a:p>
            <a:pPr>
              <a:buFontTx/>
              <a:buChar char="•"/>
            </a:pPr>
            <a:endParaRPr lang="en-US" altLang="en-US" dirty="0"/>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38" eaLnBrk="0" hangingPunct="0">
              <a:defRPr sz="2400">
                <a:solidFill>
                  <a:schemeClr val="tx1"/>
                </a:solidFill>
                <a:latin typeface="Arial" charset="0"/>
              </a:defRPr>
            </a:lvl1pPr>
            <a:lvl2pPr marL="742841" indent="-285708" defTabSz="930138" eaLnBrk="0" hangingPunct="0">
              <a:defRPr sz="2400">
                <a:solidFill>
                  <a:schemeClr val="tx1"/>
                </a:solidFill>
                <a:latin typeface="Arial" charset="0"/>
              </a:defRPr>
            </a:lvl2pPr>
            <a:lvl3pPr marL="1142833" indent="-228567" defTabSz="930138" eaLnBrk="0" hangingPunct="0">
              <a:defRPr sz="2400">
                <a:solidFill>
                  <a:schemeClr val="tx1"/>
                </a:solidFill>
                <a:latin typeface="Arial" charset="0"/>
              </a:defRPr>
            </a:lvl3pPr>
            <a:lvl4pPr marL="1599965" indent="-228567" defTabSz="930138" eaLnBrk="0" hangingPunct="0">
              <a:defRPr sz="2400">
                <a:solidFill>
                  <a:schemeClr val="tx1"/>
                </a:solidFill>
                <a:latin typeface="Arial" charset="0"/>
              </a:defRPr>
            </a:lvl4pPr>
            <a:lvl5pPr marL="2057099" indent="-228567" defTabSz="930138" eaLnBrk="0" hangingPunct="0">
              <a:defRPr sz="2400">
                <a:solidFill>
                  <a:schemeClr val="tx1"/>
                </a:solidFill>
                <a:latin typeface="Arial" charset="0"/>
              </a:defRPr>
            </a:lvl5pPr>
            <a:lvl6pPr marL="2514232" indent="-228567" defTabSz="930138" eaLnBrk="0" fontAlgn="base" hangingPunct="0">
              <a:spcBef>
                <a:spcPct val="0"/>
              </a:spcBef>
              <a:spcAft>
                <a:spcPct val="0"/>
              </a:spcAft>
              <a:defRPr sz="2400">
                <a:solidFill>
                  <a:schemeClr val="tx1"/>
                </a:solidFill>
                <a:latin typeface="Arial" charset="0"/>
              </a:defRPr>
            </a:lvl6pPr>
            <a:lvl7pPr marL="2971364" indent="-228567" defTabSz="930138" eaLnBrk="0" fontAlgn="base" hangingPunct="0">
              <a:spcBef>
                <a:spcPct val="0"/>
              </a:spcBef>
              <a:spcAft>
                <a:spcPct val="0"/>
              </a:spcAft>
              <a:defRPr sz="2400">
                <a:solidFill>
                  <a:schemeClr val="tx1"/>
                </a:solidFill>
                <a:latin typeface="Arial" charset="0"/>
              </a:defRPr>
            </a:lvl7pPr>
            <a:lvl8pPr marL="3428498" indent="-228567" defTabSz="930138" eaLnBrk="0" fontAlgn="base" hangingPunct="0">
              <a:spcBef>
                <a:spcPct val="0"/>
              </a:spcBef>
              <a:spcAft>
                <a:spcPct val="0"/>
              </a:spcAft>
              <a:defRPr sz="2400">
                <a:solidFill>
                  <a:schemeClr val="tx1"/>
                </a:solidFill>
                <a:latin typeface="Arial" charset="0"/>
              </a:defRPr>
            </a:lvl8pPr>
            <a:lvl9pPr marL="3885630" indent="-228567" defTabSz="930138" eaLnBrk="0" fontAlgn="base" hangingPunct="0">
              <a:spcBef>
                <a:spcPct val="0"/>
              </a:spcBef>
              <a:spcAft>
                <a:spcPct val="0"/>
              </a:spcAft>
              <a:defRPr sz="2400">
                <a:solidFill>
                  <a:schemeClr val="tx1"/>
                </a:solidFill>
                <a:latin typeface="Arial" charset="0"/>
              </a:defRPr>
            </a:lvl9pPr>
          </a:lstStyle>
          <a:p>
            <a:pPr eaLnBrk="1" hangingPunct="1"/>
            <a:fld id="{9C62F591-1217-4CE8-9DEE-A2615BC26FD8}" type="slidenum">
              <a:rPr lang="en-US" altLang="en-US" sz="1200">
                <a:latin typeface="Times New Roman" pitchFamily="18" charset="0"/>
              </a:rPr>
              <a:pPr eaLnBrk="1" hangingPunct="1"/>
              <a:t>24</a:t>
            </a:fld>
            <a:endParaRPr lang="en-US" altLang="en-US" sz="1200" dirty="0">
              <a:latin typeface="Times New Roman" pitchFamily="18" charset="0"/>
            </a:endParaRPr>
          </a:p>
        </p:txBody>
      </p:sp>
    </p:spTree>
    <p:extLst>
      <p:ext uri="{BB962C8B-B14F-4D97-AF65-F5344CB8AC3E}">
        <p14:creationId xmlns:p14="http://schemas.microsoft.com/office/powerpoint/2010/main" val="889859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3924ED-C857-414C-980B-2F7F494FEC28}" type="slidenum">
              <a:rPr lang="en-US" smtClean="0"/>
              <a:pPr>
                <a:defRPr/>
              </a:pPr>
              <a:t>4</a:t>
            </a:fld>
            <a:endParaRPr lang="en-US" dirty="0"/>
          </a:p>
        </p:txBody>
      </p:sp>
    </p:spTree>
    <p:extLst>
      <p:ext uri="{BB962C8B-B14F-4D97-AF65-F5344CB8AC3E}">
        <p14:creationId xmlns:p14="http://schemas.microsoft.com/office/powerpoint/2010/main" val="1128756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417513" y="698500"/>
            <a:ext cx="6194425" cy="3484563"/>
          </a:xfrm>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u="sng" kern="1200" dirty="0" smtClean="0">
                <a:solidFill>
                  <a:schemeClr val="tx1"/>
                </a:solidFill>
                <a:effectLst/>
                <a:latin typeface="Times New Roman" pitchFamily="18" charset="0"/>
                <a:ea typeface="+mn-ea"/>
                <a:cs typeface="+mn-cs"/>
              </a:rPr>
              <a:t>Tipping Floor Resurfacing</a:t>
            </a:r>
            <a:r>
              <a:rPr lang="en-US" sz="1200" kern="1200" dirty="0" smtClean="0">
                <a:solidFill>
                  <a:schemeClr val="tx1"/>
                </a:solidFill>
                <a:effectLst/>
                <a:latin typeface="Times New Roman" pitchFamily="18" charset="0"/>
                <a:ea typeface="+mn-ea"/>
                <a:cs typeface="+mn-cs"/>
              </a:rPr>
              <a:t> – the tipping floor of the Main Receiving Building requires resurfacing every 5-8 years depending on wear.  The wear is inspected regularly to determine need for resurfacing.  In 2023/24 the budget includes a project to resurface the MRB tipping floor including all associated work and appurtenances necessary including labor, material, equipment, supervision etc. to clean, prepare and install a high performance epoxy floor system.</a:t>
            </a:r>
          </a:p>
          <a:p>
            <a:r>
              <a:rPr lang="en-US" sz="1200" kern="1200" dirty="0" smtClean="0">
                <a:solidFill>
                  <a:schemeClr val="tx1"/>
                </a:solidFill>
                <a:effectLst/>
                <a:latin typeface="Times New Roman" pitchFamily="18" charset="0"/>
                <a:ea typeface="+mn-ea"/>
                <a:cs typeface="+mn-cs"/>
              </a:rPr>
              <a:t> </a:t>
            </a:r>
          </a:p>
          <a:p>
            <a:r>
              <a:rPr lang="en-US" sz="1200" u="sng" kern="1200" dirty="0" smtClean="0">
                <a:solidFill>
                  <a:schemeClr val="tx1"/>
                </a:solidFill>
                <a:effectLst/>
                <a:latin typeface="Times New Roman" pitchFamily="18" charset="0"/>
                <a:ea typeface="+mn-ea"/>
                <a:cs typeface="+mn-cs"/>
              </a:rPr>
              <a:t>Electric Charging Station for Small Fleet Trucks</a:t>
            </a:r>
            <a:r>
              <a:rPr lang="en-US" sz="1200" kern="1200" dirty="0" smtClean="0">
                <a:solidFill>
                  <a:schemeClr val="tx1"/>
                </a:solidFill>
                <a:effectLst/>
                <a:latin typeface="Times New Roman" pitchFamily="18" charset="0"/>
                <a:ea typeface="+mn-ea"/>
                <a:cs typeface="+mn-cs"/>
              </a:rPr>
              <a:t> – a Citywide study is underway by a consultant to look at number of vehicles and annual mileage to determine the number of vehicle charging stations needed at our facility locations.  The consultant work will make a recommendation inclusive of any grant opportunities for funding.  The consultant work is planned for completion Summer 2022.  The work to install the EV charging stations will be inclusive of all associated civil and electrical work to support the installation of the equipment in the small fleet area of our employee parking lot or determined best site for the stations.</a:t>
            </a:r>
          </a:p>
          <a:p>
            <a:r>
              <a:rPr lang="en-US" sz="1200" kern="1200" dirty="0" smtClean="0">
                <a:solidFill>
                  <a:schemeClr val="tx1"/>
                </a:solidFill>
                <a:effectLst/>
                <a:latin typeface="Times New Roman" pitchFamily="18" charset="0"/>
                <a:ea typeface="+mn-ea"/>
                <a:cs typeface="+mn-cs"/>
              </a:rPr>
              <a:t> </a:t>
            </a:r>
          </a:p>
          <a:p>
            <a:r>
              <a:rPr lang="en-US" sz="1200" u="sng" kern="1200" dirty="0" smtClean="0">
                <a:solidFill>
                  <a:schemeClr val="tx1"/>
                </a:solidFill>
                <a:effectLst/>
                <a:latin typeface="Times New Roman" pitchFamily="18" charset="0"/>
                <a:ea typeface="+mn-ea"/>
                <a:cs typeface="+mn-cs"/>
              </a:rPr>
              <a:t>Downtown Compactor Project</a:t>
            </a:r>
            <a:r>
              <a:rPr lang="en-US" sz="1200" kern="1200" dirty="0" smtClean="0">
                <a:solidFill>
                  <a:schemeClr val="tx1"/>
                </a:solidFill>
                <a:effectLst/>
                <a:latin typeface="Times New Roman" pitchFamily="18" charset="0"/>
                <a:ea typeface="+mn-ea"/>
                <a:cs typeface="+mn-cs"/>
              </a:rPr>
              <a:t> – the project is to provide replacement compactor enclosures at existing sites located at South 8</a:t>
            </a:r>
            <a:r>
              <a:rPr lang="en-US" sz="1200" kern="1200" baseline="30000" dirty="0" smtClean="0">
                <a:solidFill>
                  <a:schemeClr val="tx1"/>
                </a:solidFill>
                <a:effectLst/>
                <a:latin typeface="Times New Roman" pitchFamily="18" charset="0"/>
                <a:ea typeface="+mn-ea"/>
                <a:cs typeface="+mn-cs"/>
              </a:rPr>
              <a:t>th</a:t>
            </a:r>
            <a:r>
              <a:rPr lang="en-US" sz="1200" kern="1200" dirty="0" smtClean="0">
                <a:solidFill>
                  <a:schemeClr val="tx1"/>
                </a:solidFill>
                <a:effectLst/>
                <a:latin typeface="Times New Roman" pitchFamily="18" charset="0"/>
                <a:ea typeface="+mn-ea"/>
                <a:cs typeface="+mn-cs"/>
              </a:rPr>
              <a:t> and A Court and South 10</a:t>
            </a:r>
            <a:r>
              <a:rPr lang="en-US" sz="1200" kern="1200" baseline="30000" dirty="0" smtClean="0">
                <a:solidFill>
                  <a:schemeClr val="tx1"/>
                </a:solidFill>
                <a:effectLst/>
                <a:latin typeface="Times New Roman" pitchFamily="18" charset="0"/>
                <a:ea typeface="+mn-ea"/>
                <a:cs typeface="+mn-cs"/>
              </a:rPr>
              <a:t>th</a:t>
            </a:r>
            <a:r>
              <a:rPr lang="en-US" sz="1200" kern="1200" dirty="0" smtClean="0">
                <a:solidFill>
                  <a:schemeClr val="tx1"/>
                </a:solidFill>
                <a:effectLst/>
                <a:latin typeface="Times New Roman" pitchFamily="18" charset="0"/>
                <a:ea typeface="+mn-ea"/>
                <a:cs typeface="+mn-cs"/>
              </a:rPr>
              <a:t> and A Court.  The work will include at both sites a new enclosure, access control, lighting, drainage and camera systems.  The South 8</a:t>
            </a:r>
            <a:r>
              <a:rPr lang="en-US" sz="1200" kern="1200" baseline="30000" dirty="0" smtClean="0">
                <a:solidFill>
                  <a:schemeClr val="tx1"/>
                </a:solidFill>
                <a:effectLst/>
                <a:latin typeface="Times New Roman" pitchFamily="18" charset="0"/>
                <a:ea typeface="+mn-ea"/>
                <a:cs typeface="+mn-cs"/>
              </a:rPr>
              <a:t>th</a:t>
            </a:r>
            <a:r>
              <a:rPr lang="en-US" sz="1200" kern="1200" dirty="0" smtClean="0">
                <a:solidFill>
                  <a:schemeClr val="tx1"/>
                </a:solidFill>
                <a:effectLst/>
                <a:latin typeface="Times New Roman" pitchFamily="18" charset="0"/>
                <a:ea typeface="+mn-ea"/>
                <a:cs typeface="+mn-cs"/>
              </a:rPr>
              <a:t> and A Street site will also include a new enclosure for recycling containers to be placed inside an enclosed area versus their current placement along the sidewalk.</a:t>
            </a: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The Master Site Plan will include developing a process to guide decisions on the most suitable end use options for the existing facility operations and closed landfill through stakeholder engagement.  The consulting services we obtain through this RFP may also include program development for the following areas (not in any particular order of priority):</a:t>
            </a:r>
          </a:p>
          <a:p>
            <a:pPr lvl="0"/>
            <a:r>
              <a:rPr lang="en-US" sz="1200" kern="1200" dirty="0" smtClean="0">
                <a:solidFill>
                  <a:schemeClr val="tx1"/>
                </a:solidFill>
                <a:effectLst/>
                <a:latin typeface="Times New Roman" pitchFamily="18" charset="0"/>
                <a:ea typeface="+mn-ea"/>
                <a:cs typeface="+mn-cs"/>
              </a:rPr>
              <a:t>Existing and planned infrastructure</a:t>
            </a:r>
          </a:p>
          <a:p>
            <a:pPr lvl="0"/>
            <a:r>
              <a:rPr lang="en-US" sz="1200" kern="1200" dirty="0" smtClean="0">
                <a:solidFill>
                  <a:schemeClr val="tx1"/>
                </a:solidFill>
                <a:effectLst/>
                <a:latin typeface="Times New Roman" pitchFamily="18" charset="0"/>
                <a:ea typeface="+mn-ea"/>
                <a:cs typeface="+mn-cs"/>
              </a:rPr>
              <a:t>Traffic circulation</a:t>
            </a:r>
          </a:p>
          <a:p>
            <a:pPr lvl="0"/>
            <a:r>
              <a:rPr lang="en-US" sz="1200" kern="1200" dirty="0" smtClean="0">
                <a:solidFill>
                  <a:schemeClr val="tx1"/>
                </a:solidFill>
                <a:effectLst/>
                <a:latin typeface="Times New Roman" pitchFamily="18" charset="0"/>
                <a:ea typeface="+mn-ea"/>
                <a:cs typeface="+mn-cs"/>
              </a:rPr>
              <a:t>Future development of electric collection fleet charging station</a:t>
            </a:r>
          </a:p>
          <a:p>
            <a:pPr lvl="0"/>
            <a:r>
              <a:rPr lang="en-US" sz="1200" kern="1200" dirty="0" smtClean="0">
                <a:solidFill>
                  <a:schemeClr val="tx1"/>
                </a:solidFill>
                <a:effectLst/>
                <a:latin typeface="Times New Roman" pitchFamily="18" charset="0"/>
                <a:ea typeface="+mn-ea"/>
                <a:cs typeface="+mn-cs"/>
              </a:rPr>
              <a:t>Existing and new programs and services</a:t>
            </a:r>
          </a:p>
          <a:p>
            <a:pPr lvl="0"/>
            <a:r>
              <a:rPr lang="en-US" sz="1200" kern="1200" dirty="0" smtClean="0">
                <a:solidFill>
                  <a:schemeClr val="tx1"/>
                </a:solidFill>
                <a:effectLst/>
                <a:latin typeface="Times New Roman" pitchFamily="18" charset="0"/>
                <a:ea typeface="+mn-ea"/>
                <a:cs typeface="+mn-cs"/>
              </a:rPr>
              <a:t>New 18 Bay Maintenance Facility Shop Siting/Feasibility Study or potential to expand existing fleet shop into existing welding shop area</a:t>
            </a:r>
          </a:p>
          <a:p>
            <a:pPr lvl="0"/>
            <a:r>
              <a:rPr lang="en-US" sz="1200" kern="1200" dirty="0" smtClean="0">
                <a:solidFill>
                  <a:schemeClr val="tx1"/>
                </a:solidFill>
                <a:effectLst/>
                <a:latin typeface="Times New Roman" pitchFamily="18" charset="0"/>
                <a:ea typeface="+mn-ea"/>
                <a:cs typeface="+mn-cs"/>
              </a:rPr>
              <a:t>Consideration for maintaining existing environmental controls and systems</a:t>
            </a:r>
          </a:p>
          <a:p>
            <a:pPr lvl="0"/>
            <a:r>
              <a:rPr lang="en-US" sz="1200" kern="1200" dirty="0" smtClean="0">
                <a:solidFill>
                  <a:schemeClr val="tx1"/>
                </a:solidFill>
                <a:effectLst/>
                <a:latin typeface="Times New Roman" pitchFamily="18" charset="0"/>
                <a:ea typeface="+mn-ea"/>
                <a:cs typeface="+mn-cs"/>
              </a:rPr>
              <a:t>Consideration for 6 year and longer capital improvement planning</a:t>
            </a:r>
          </a:p>
          <a:p>
            <a:pPr lvl="0"/>
            <a:r>
              <a:rPr lang="en-US" sz="1200" kern="1200" dirty="0" smtClean="0">
                <a:solidFill>
                  <a:schemeClr val="tx1"/>
                </a:solidFill>
                <a:effectLst/>
                <a:latin typeface="Times New Roman" pitchFamily="18" charset="0"/>
                <a:ea typeface="+mn-ea"/>
                <a:cs typeface="+mn-cs"/>
              </a:rPr>
              <a:t>Emergency preparedness</a:t>
            </a:r>
          </a:p>
          <a:p>
            <a:pPr lvl="0"/>
            <a:r>
              <a:rPr lang="en-US" sz="1200" kern="1200" dirty="0" smtClean="0">
                <a:solidFill>
                  <a:schemeClr val="tx1"/>
                </a:solidFill>
                <a:effectLst/>
                <a:latin typeface="Times New Roman" pitchFamily="18" charset="0"/>
                <a:ea typeface="+mn-ea"/>
                <a:cs typeface="+mn-cs"/>
              </a:rPr>
              <a:t>Consideration for existing and future facility operations that reside or desire to reside at the site, both internal to City organization and external developers</a:t>
            </a:r>
          </a:p>
          <a:p>
            <a:pPr lvl="0"/>
            <a:r>
              <a:rPr lang="en-US" sz="1200" kern="1200" dirty="0" smtClean="0">
                <a:solidFill>
                  <a:schemeClr val="tx1"/>
                </a:solidFill>
                <a:effectLst/>
                <a:latin typeface="Times New Roman" pitchFamily="18" charset="0"/>
                <a:ea typeface="+mn-ea"/>
                <a:cs typeface="+mn-cs"/>
              </a:rPr>
              <a:t>Blue Ridge CORE recommendations </a:t>
            </a:r>
          </a:p>
          <a:p>
            <a:pPr lvl="0"/>
            <a:r>
              <a:rPr lang="en-US" sz="1200" kern="1200" dirty="0" smtClean="0">
                <a:solidFill>
                  <a:schemeClr val="tx1"/>
                </a:solidFill>
                <a:effectLst/>
                <a:latin typeface="Times New Roman" pitchFamily="18" charset="0"/>
                <a:ea typeface="+mn-ea"/>
                <a:cs typeface="+mn-cs"/>
              </a:rPr>
              <a:t>Secondary goals as it relates to the site planning effort especially impacts to buffer, access, etc.</a:t>
            </a:r>
          </a:p>
          <a:p>
            <a:pPr lvl="1"/>
            <a:r>
              <a:rPr lang="en-US" sz="1200" kern="1200" dirty="0" smtClean="0">
                <a:solidFill>
                  <a:schemeClr val="tx1"/>
                </a:solidFill>
                <a:effectLst/>
                <a:latin typeface="Times New Roman" pitchFamily="18" charset="0"/>
                <a:ea typeface="+mn-ea"/>
                <a:cs typeface="+mn-cs"/>
              </a:rPr>
              <a:t>End use for adjacent property owned by Environmental Services</a:t>
            </a:r>
          </a:p>
          <a:p>
            <a:pPr lvl="1"/>
            <a:r>
              <a:rPr lang="en-US" sz="1200" kern="1200" dirty="0" smtClean="0">
                <a:solidFill>
                  <a:schemeClr val="tx1"/>
                </a:solidFill>
                <a:effectLst/>
                <a:latin typeface="Times New Roman" pitchFamily="18" charset="0"/>
                <a:ea typeface="+mn-ea"/>
                <a:cs typeface="+mn-cs"/>
              </a:rPr>
              <a:t>Potential development on the landfill cap areas or undeveloped properties own by Environmental Services</a:t>
            </a:r>
          </a:p>
          <a:p>
            <a:endParaRPr lang="en-US" sz="1200" kern="1200" dirty="0">
              <a:solidFill>
                <a:schemeClr val="tx1"/>
              </a:solidFill>
              <a:effectLst/>
              <a:latin typeface="Times New Roman" pitchFamily="18" charset="0"/>
              <a:ea typeface="+mn-ea"/>
              <a:cs typeface="+mn-cs"/>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38" eaLnBrk="0" hangingPunct="0">
              <a:defRPr sz="2400">
                <a:solidFill>
                  <a:schemeClr val="tx1"/>
                </a:solidFill>
                <a:latin typeface="Arial" charset="0"/>
              </a:defRPr>
            </a:lvl1pPr>
            <a:lvl2pPr marL="742841" indent="-285708" defTabSz="930138" eaLnBrk="0" hangingPunct="0">
              <a:defRPr sz="2400">
                <a:solidFill>
                  <a:schemeClr val="tx1"/>
                </a:solidFill>
                <a:latin typeface="Arial" charset="0"/>
              </a:defRPr>
            </a:lvl2pPr>
            <a:lvl3pPr marL="1142833" indent="-228567" defTabSz="930138" eaLnBrk="0" hangingPunct="0">
              <a:defRPr sz="2400">
                <a:solidFill>
                  <a:schemeClr val="tx1"/>
                </a:solidFill>
                <a:latin typeface="Arial" charset="0"/>
              </a:defRPr>
            </a:lvl3pPr>
            <a:lvl4pPr marL="1599965" indent="-228567" defTabSz="930138" eaLnBrk="0" hangingPunct="0">
              <a:defRPr sz="2400">
                <a:solidFill>
                  <a:schemeClr val="tx1"/>
                </a:solidFill>
                <a:latin typeface="Arial" charset="0"/>
              </a:defRPr>
            </a:lvl4pPr>
            <a:lvl5pPr marL="2057099" indent="-228567" defTabSz="930138" eaLnBrk="0" hangingPunct="0">
              <a:defRPr sz="2400">
                <a:solidFill>
                  <a:schemeClr val="tx1"/>
                </a:solidFill>
                <a:latin typeface="Arial" charset="0"/>
              </a:defRPr>
            </a:lvl5pPr>
            <a:lvl6pPr marL="2514232" indent="-228567" defTabSz="930138" eaLnBrk="0" fontAlgn="base" hangingPunct="0">
              <a:spcBef>
                <a:spcPct val="0"/>
              </a:spcBef>
              <a:spcAft>
                <a:spcPct val="0"/>
              </a:spcAft>
              <a:defRPr sz="2400">
                <a:solidFill>
                  <a:schemeClr val="tx1"/>
                </a:solidFill>
                <a:latin typeface="Arial" charset="0"/>
              </a:defRPr>
            </a:lvl6pPr>
            <a:lvl7pPr marL="2971364" indent="-228567" defTabSz="930138" eaLnBrk="0" fontAlgn="base" hangingPunct="0">
              <a:spcBef>
                <a:spcPct val="0"/>
              </a:spcBef>
              <a:spcAft>
                <a:spcPct val="0"/>
              </a:spcAft>
              <a:defRPr sz="2400">
                <a:solidFill>
                  <a:schemeClr val="tx1"/>
                </a:solidFill>
                <a:latin typeface="Arial" charset="0"/>
              </a:defRPr>
            </a:lvl7pPr>
            <a:lvl8pPr marL="3428498" indent="-228567" defTabSz="930138" eaLnBrk="0" fontAlgn="base" hangingPunct="0">
              <a:spcBef>
                <a:spcPct val="0"/>
              </a:spcBef>
              <a:spcAft>
                <a:spcPct val="0"/>
              </a:spcAft>
              <a:defRPr sz="2400">
                <a:solidFill>
                  <a:schemeClr val="tx1"/>
                </a:solidFill>
                <a:latin typeface="Arial" charset="0"/>
              </a:defRPr>
            </a:lvl8pPr>
            <a:lvl9pPr marL="3885630" indent="-228567" defTabSz="930138" eaLnBrk="0" fontAlgn="base" hangingPunct="0">
              <a:spcBef>
                <a:spcPct val="0"/>
              </a:spcBef>
              <a:spcAft>
                <a:spcPct val="0"/>
              </a:spcAft>
              <a:defRPr sz="2400">
                <a:solidFill>
                  <a:schemeClr val="tx1"/>
                </a:solidFill>
                <a:latin typeface="Arial" charset="0"/>
              </a:defRPr>
            </a:lvl9pPr>
          </a:lstStyle>
          <a:p>
            <a:pPr eaLnBrk="1" hangingPunct="1"/>
            <a:fld id="{9C62F591-1217-4CE8-9DEE-A2615BC26FD8}" type="slidenum">
              <a:rPr lang="en-US" altLang="en-US" sz="1200">
                <a:solidFill>
                  <a:prstClr val="black"/>
                </a:solidFill>
                <a:latin typeface="Times New Roman" pitchFamily="18" charset="0"/>
              </a:rPr>
              <a:pPr eaLnBrk="1" hangingPunct="1"/>
              <a:t>25</a:t>
            </a:fld>
            <a:endParaRPr lang="en-US" altLang="en-US" sz="1200" dirty="0">
              <a:solidFill>
                <a:prstClr val="black"/>
              </a:solidFill>
              <a:latin typeface="Times New Roman" pitchFamily="18" charset="0"/>
            </a:endParaRPr>
          </a:p>
        </p:txBody>
      </p:sp>
    </p:spTree>
    <p:extLst>
      <p:ext uri="{BB962C8B-B14F-4D97-AF65-F5344CB8AC3E}">
        <p14:creationId xmlns:p14="http://schemas.microsoft.com/office/powerpoint/2010/main" val="164557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38" eaLnBrk="0" hangingPunct="0">
              <a:defRPr sz="2400">
                <a:solidFill>
                  <a:schemeClr val="tx1"/>
                </a:solidFill>
                <a:latin typeface="Arial" charset="0"/>
              </a:defRPr>
            </a:lvl1pPr>
            <a:lvl2pPr marL="742841" indent="-285708" defTabSz="930138" eaLnBrk="0" hangingPunct="0">
              <a:defRPr sz="2400">
                <a:solidFill>
                  <a:schemeClr val="tx1"/>
                </a:solidFill>
                <a:latin typeface="Arial" charset="0"/>
              </a:defRPr>
            </a:lvl2pPr>
            <a:lvl3pPr marL="1142833" indent="-228567" defTabSz="930138" eaLnBrk="0" hangingPunct="0">
              <a:defRPr sz="2400">
                <a:solidFill>
                  <a:schemeClr val="tx1"/>
                </a:solidFill>
                <a:latin typeface="Arial" charset="0"/>
              </a:defRPr>
            </a:lvl3pPr>
            <a:lvl4pPr marL="1599965" indent="-228567" defTabSz="930138" eaLnBrk="0" hangingPunct="0">
              <a:defRPr sz="2400">
                <a:solidFill>
                  <a:schemeClr val="tx1"/>
                </a:solidFill>
                <a:latin typeface="Arial" charset="0"/>
              </a:defRPr>
            </a:lvl4pPr>
            <a:lvl5pPr marL="2057099" indent="-228567" defTabSz="930138" eaLnBrk="0" hangingPunct="0">
              <a:defRPr sz="2400">
                <a:solidFill>
                  <a:schemeClr val="tx1"/>
                </a:solidFill>
                <a:latin typeface="Arial" charset="0"/>
              </a:defRPr>
            </a:lvl5pPr>
            <a:lvl6pPr marL="2514232" indent="-228567" defTabSz="930138" eaLnBrk="0" fontAlgn="base" hangingPunct="0">
              <a:spcBef>
                <a:spcPct val="0"/>
              </a:spcBef>
              <a:spcAft>
                <a:spcPct val="0"/>
              </a:spcAft>
              <a:defRPr sz="2400">
                <a:solidFill>
                  <a:schemeClr val="tx1"/>
                </a:solidFill>
                <a:latin typeface="Arial" charset="0"/>
              </a:defRPr>
            </a:lvl6pPr>
            <a:lvl7pPr marL="2971364" indent="-228567" defTabSz="930138" eaLnBrk="0" fontAlgn="base" hangingPunct="0">
              <a:spcBef>
                <a:spcPct val="0"/>
              </a:spcBef>
              <a:spcAft>
                <a:spcPct val="0"/>
              </a:spcAft>
              <a:defRPr sz="2400">
                <a:solidFill>
                  <a:schemeClr val="tx1"/>
                </a:solidFill>
                <a:latin typeface="Arial" charset="0"/>
              </a:defRPr>
            </a:lvl7pPr>
            <a:lvl8pPr marL="3428498" indent="-228567" defTabSz="930138" eaLnBrk="0" fontAlgn="base" hangingPunct="0">
              <a:spcBef>
                <a:spcPct val="0"/>
              </a:spcBef>
              <a:spcAft>
                <a:spcPct val="0"/>
              </a:spcAft>
              <a:defRPr sz="2400">
                <a:solidFill>
                  <a:schemeClr val="tx1"/>
                </a:solidFill>
                <a:latin typeface="Arial" charset="0"/>
              </a:defRPr>
            </a:lvl8pPr>
            <a:lvl9pPr marL="3885630" indent="-228567" defTabSz="930138" eaLnBrk="0" fontAlgn="base" hangingPunct="0">
              <a:spcBef>
                <a:spcPct val="0"/>
              </a:spcBef>
              <a:spcAft>
                <a:spcPct val="0"/>
              </a:spcAft>
              <a:defRPr sz="2400">
                <a:solidFill>
                  <a:schemeClr val="tx1"/>
                </a:solidFill>
                <a:latin typeface="Arial" charset="0"/>
              </a:defRPr>
            </a:lvl9pPr>
          </a:lstStyle>
          <a:p>
            <a:pPr eaLnBrk="1" hangingPunct="1"/>
            <a:fld id="{9C7F2894-89A8-4D53-807C-406A91A50ACA}" type="slidenum">
              <a:rPr lang="en-US" altLang="en-US" sz="1200">
                <a:latin typeface="Times New Roman" pitchFamily="18" charset="0"/>
              </a:rPr>
              <a:pPr eaLnBrk="1" hangingPunct="1"/>
              <a:t>28</a:t>
            </a:fld>
            <a:endParaRPr lang="en-US" altLang="en-US" sz="1200" dirty="0">
              <a:latin typeface="Times New Roman" pitchFamily="18" charset="0"/>
            </a:endParaRPr>
          </a:p>
        </p:txBody>
      </p:sp>
      <p:sp>
        <p:nvSpPr>
          <p:cNvPr id="26627" name="Rectangle 2"/>
          <p:cNvSpPr>
            <a:spLocks noGrp="1" noRot="1" noChangeAspect="1" noChangeArrowheads="1" noTextEdit="1"/>
          </p:cNvSpPr>
          <p:nvPr>
            <p:ph type="sldImg"/>
          </p:nvPr>
        </p:nvSpPr>
        <p:spPr>
          <a:xfrm>
            <a:off x="414338" y="698500"/>
            <a:ext cx="6194425" cy="3484563"/>
          </a:xfrm>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728950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xfrm>
            <a:off x="417513" y="698500"/>
            <a:ext cx="6194425" cy="3484563"/>
          </a:xfrm>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400" dirty="0" smtClean="0"/>
              <a:t>This is</a:t>
            </a:r>
            <a:r>
              <a:rPr lang="en-US" sz="2400" baseline="0" dirty="0" smtClean="0"/>
              <a:t> an old slide, but wondering if Mike wants to be prepared to talk about this if questions get asked.</a:t>
            </a:r>
            <a:endParaRPr lang="en-US" sz="2000" dirty="0" smtClean="0"/>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38" eaLnBrk="0" hangingPunct="0">
              <a:defRPr sz="2400">
                <a:solidFill>
                  <a:schemeClr val="tx1"/>
                </a:solidFill>
                <a:latin typeface="Arial" charset="0"/>
              </a:defRPr>
            </a:lvl1pPr>
            <a:lvl2pPr marL="742841" indent="-285708" defTabSz="930138" eaLnBrk="0" hangingPunct="0">
              <a:defRPr sz="2400">
                <a:solidFill>
                  <a:schemeClr val="tx1"/>
                </a:solidFill>
                <a:latin typeface="Arial" charset="0"/>
              </a:defRPr>
            </a:lvl2pPr>
            <a:lvl3pPr marL="1142833" indent="-228567" defTabSz="930138" eaLnBrk="0" hangingPunct="0">
              <a:defRPr sz="2400">
                <a:solidFill>
                  <a:schemeClr val="tx1"/>
                </a:solidFill>
                <a:latin typeface="Arial" charset="0"/>
              </a:defRPr>
            </a:lvl3pPr>
            <a:lvl4pPr marL="1599965" indent="-228567" defTabSz="930138" eaLnBrk="0" hangingPunct="0">
              <a:defRPr sz="2400">
                <a:solidFill>
                  <a:schemeClr val="tx1"/>
                </a:solidFill>
                <a:latin typeface="Arial" charset="0"/>
              </a:defRPr>
            </a:lvl4pPr>
            <a:lvl5pPr marL="2057099" indent="-228567" defTabSz="930138" eaLnBrk="0" hangingPunct="0">
              <a:defRPr sz="2400">
                <a:solidFill>
                  <a:schemeClr val="tx1"/>
                </a:solidFill>
                <a:latin typeface="Arial" charset="0"/>
              </a:defRPr>
            </a:lvl5pPr>
            <a:lvl6pPr marL="2514232" indent="-228567" defTabSz="930138" eaLnBrk="0" fontAlgn="base" hangingPunct="0">
              <a:spcBef>
                <a:spcPct val="0"/>
              </a:spcBef>
              <a:spcAft>
                <a:spcPct val="0"/>
              </a:spcAft>
              <a:defRPr sz="2400">
                <a:solidFill>
                  <a:schemeClr val="tx1"/>
                </a:solidFill>
                <a:latin typeface="Arial" charset="0"/>
              </a:defRPr>
            </a:lvl6pPr>
            <a:lvl7pPr marL="2971364" indent="-228567" defTabSz="930138" eaLnBrk="0" fontAlgn="base" hangingPunct="0">
              <a:spcBef>
                <a:spcPct val="0"/>
              </a:spcBef>
              <a:spcAft>
                <a:spcPct val="0"/>
              </a:spcAft>
              <a:defRPr sz="2400">
                <a:solidFill>
                  <a:schemeClr val="tx1"/>
                </a:solidFill>
                <a:latin typeface="Arial" charset="0"/>
              </a:defRPr>
            </a:lvl7pPr>
            <a:lvl8pPr marL="3428498" indent="-228567" defTabSz="930138" eaLnBrk="0" fontAlgn="base" hangingPunct="0">
              <a:spcBef>
                <a:spcPct val="0"/>
              </a:spcBef>
              <a:spcAft>
                <a:spcPct val="0"/>
              </a:spcAft>
              <a:defRPr sz="2400">
                <a:solidFill>
                  <a:schemeClr val="tx1"/>
                </a:solidFill>
                <a:latin typeface="Arial" charset="0"/>
              </a:defRPr>
            </a:lvl8pPr>
            <a:lvl9pPr marL="3885630" indent="-228567" defTabSz="930138" eaLnBrk="0" fontAlgn="base" hangingPunct="0">
              <a:spcBef>
                <a:spcPct val="0"/>
              </a:spcBef>
              <a:spcAft>
                <a:spcPct val="0"/>
              </a:spcAft>
              <a:defRPr sz="2400">
                <a:solidFill>
                  <a:schemeClr val="tx1"/>
                </a:solidFill>
                <a:latin typeface="Arial" charset="0"/>
              </a:defRPr>
            </a:lvl9pPr>
          </a:lstStyle>
          <a:p>
            <a:pPr eaLnBrk="1" hangingPunct="1"/>
            <a:fld id="{20691AC6-A98A-4179-BA1E-32CF539DDC6B}" type="slidenum">
              <a:rPr lang="en-US" altLang="en-US" sz="1200">
                <a:latin typeface="Times New Roman" pitchFamily="18" charset="0"/>
              </a:rPr>
              <a:pPr eaLnBrk="1" hangingPunct="1"/>
              <a:t>29</a:t>
            </a:fld>
            <a:endParaRPr lang="en-US" altLang="en-US" sz="1200" dirty="0">
              <a:latin typeface="Times New Roman" pitchFamily="18" charset="0"/>
            </a:endParaRPr>
          </a:p>
        </p:txBody>
      </p:sp>
    </p:spTree>
    <p:extLst>
      <p:ext uri="{BB962C8B-B14F-4D97-AF65-F5344CB8AC3E}">
        <p14:creationId xmlns:p14="http://schemas.microsoft.com/office/powerpoint/2010/main" val="1517460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sz="4100" b="1" dirty="0"/>
              <a:t>Template Read-Me</a:t>
            </a:r>
          </a:p>
          <a:p>
            <a:pPr marL="174708" indent="-174708">
              <a:buFont typeface="Arial" panose="020B0604020202020204" pitchFamily="34" charset="0"/>
              <a:buChar char="•"/>
              <a:defRPr/>
            </a:pPr>
            <a:r>
              <a:rPr lang="en-US" dirty="0" smtClean="0"/>
              <a:t>Do not insert animations or slide transitions into your presentation.</a:t>
            </a:r>
          </a:p>
          <a:p>
            <a:pPr marL="174708" indent="-174708">
              <a:buFont typeface="Arial" panose="020B0604020202020204" pitchFamily="34" charset="0"/>
              <a:buChar char="•"/>
              <a:defRPr/>
            </a:pPr>
            <a:r>
              <a:rPr lang="en-US" dirty="0" smtClean="0"/>
              <a:t>Use only sans serif fonts (i.e.: Arial, Tahoma, Helvetica).</a:t>
            </a:r>
          </a:p>
          <a:p>
            <a:pPr marL="174708" indent="-174708">
              <a:buFont typeface="Arial" panose="020B0604020202020204" pitchFamily="34" charset="0"/>
              <a:buChar char="•"/>
              <a:defRPr/>
            </a:pPr>
            <a:r>
              <a:rPr lang="en-US" dirty="0" smtClean="0"/>
              <a:t>Fonts must be between 24 points and 32 points in size. The minimum point size allowed is 18. </a:t>
            </a:r>
          </a:p>
          <a:p>
            <a:pPr marL="174708" indent="-174708">
              <a:buFont typeface="Arial" panose="020B0604020202020204" pitchFamily="34" charset="0"/>
              <a:buChar char="•"/>
              <a:defRPr/>
            </a:pPr>
            <a:r>
              <a:rPr lang="en-US" dirty="0" smtClean="0"/>
              <a:t>Avoid having too much text. </a:t>
            </a:r>
          </a:p>
          <a:p>
            <a:pPr marL="174708" indent="-174708">
              <a:buFont typeface="Arial" panose="020B0604020202020204" pitchFamily="34" charset="0"/>
              <a:buChar char="•"/>
              <a:defRPr/>
            </a:pPr>
            <a:r>
              <a:rPr lang="en-US" dirty="0" smtClean="0"/>
              <a:t>If the text flows outside the safe title area, split the information into two or more slides.</a:t>
            </a:r>
          </a:p>
          <a:p>
            <a:pPr marL="174708" indent="-174708">
              <a:buFont typeface="Arial" panose="020B0604020202020204" pitchFamily="34" charset="0"/>
              <a:buChar char="•"/>
              <a:defRPr/>
            </a:pPr>
            <a:r>
              <a:rPr lang="en-US" dirty="0" smtClean="0"/>
              <a:t>Pictures with white backgrounds should be toned down by right clicking the mouse on the picture, then selecting Format Picture, lower the brightness by 10%.</a:t>
            </a:r>
          </a:p>
          <a:p>
            <a:pPr marL="174708" indent="-174708">
              <a:buFont typeface="Arial" panose="020B0604020202020204" pitchFamily="34" charset="0"/>
              <a:buChar char="•"/>
              <a:defRPr/>
            </a:pPr>
            <a:r>
              <a:rPr lang="en-US" dirty="0" smtClean="0"/>
              <a:t>Ensure graphics (pictures, charts) are high resolution so they can be easily viewed on screen.</a:t>
            </a:r>
          </a:p>
          <a:p>
            <a:pPr>
              <a:defRPr/>
            </a:pPr>
            <a:endParaRPr lang="en-US" dirty="0" smtClean="0"/>
          </a:p>
          <a:p>
            <a:pPr marL="174708" indent="-174708">
              <a:spcBef>
                <a:spcPct val="20000"/>
              </a:spcBef>
              <a:buFont typeface="Arial" panose="020B0604020202020204" pitchFamily="34" charset="0"/>
              <a:buChar char="•"/>
              <a:defRPr/>
            </a:pPr>
            <a:r>
              <a:rPr lang="en-US" kern="0" dirty="0" smtClean="0"/>
              <a:t>The </a:t>
            </a:r>
            <a:r>
              <a:rPr lang="en-US" b="1" kern="0" dirty="0" smtClean="0"/>
              <a:t>Safe Area</a:t>
            </a:r>
            <a:r>
              <a:rPr lang="en-US" kern="0" dirty="0" smtClean="0"/>
              <a:t> grid lines that you see on the background should be removed when your presentation is completely formatted.</a:t>
            </a:r>
          </a:p>
          <a:p>
            <a:pPr marL="174708" indent="-174708">
              <a:spcBef>
                <a:spcPct val="20000"/>
              </a:spcBef>
              <a:buFont typeface="Arial" panose="020B0604020202020204" pitchFamily="34" charset="0"/>
              <a:buChar char="•"/>
              <a:defRPr/>
            </a:pPr>
            <a:r>
              <a:rPr lang="en-US" kern="0" dirty="0" smtClean="0"/>
              <a:t>To remove the grid lines: Select the </a:t>
            </a:r>
            <a:r>
              <a:rPr lang="en-US" b="1" kern="0" dirty="0" smtClean="0"/>
              <a:t>View</a:t>
            </a:r>
            <a:r>
              <a:rPr lang="en-US" kern="0" dirty="0" smtClean="0"/>
              <a:t> tab. On the left side of the upper tool bar, click on </a:t>
            </a:r>
            <a:r>
              <a:rPr lang="en-US" b="1" kern="0" dirty="0" smtClean="0"/>
              <a:t>Slide Master</a:t>
            </a:r>
            <a:r>
              <a:rPr lang="en-US" kern="0" dirty="0" smtClean="0"/>
              <a:t>. Select the top most slide in the list.  </a:t>
            </a:r>
            <a:r>
              <a:rPr lang="en-US" i="1" kern="0" dirty="0" smtClean="0"/>
              <a:t>(You may need to scroll)</a:t>
            </a:r>
            <a:endParaRPr lang="en-US" kern="0" dirty="0" smtClean="0"/>
          </a:p>
          <a:p>
            <a:pPr marL="174708" indent="-174708">
              <a:spcBef>
                <a:spcPct val="20000"/>
              </a:spcBef>
              <a:buFont typeface="Arial" panose="020B0604020202020204" pitchFamily="34" charset="0"/>
              <a:buChar char="•"/>
              <a:defRPr/>
            </a:pPr>
            <a:r>
              <a:rPr lang="en-US" kern="0" dirty="0" smtClean="0"/>
              <a:t>To select the </a:t>
            </a:r>
            <a:r>
              <a:rPr lang="en-US" b="1" kern="0" dirty="0" smtClean="0"/>
              <a:t>Safe Area </a:t>
            </a:r>
            <a:r>
              <a:rPr lang="en-US" kern="0" dirty="0" smtClean="0"/>
              <a:t>we suggest clicking on the upper left corner of the object.  Once it highlights, press delete.  Save your presentation.</a:t>
            </a:r>
          </a:p>
          <a:p>
            <a:pPr marL="174708" indent="-174708">
              <a:spcBef>
                <a:spcPct val="20000"/>
              </a:spcBef>
              <a:buFont typeface="Arial" panose="020B0604020202020204" pitchFamily="34" charset="0"/>
              <a:buChar char="•"/>
              <a:defRPr/>
            </a:pPr>
            <a:r>
              <a:rPr lang="en-US" dirty="0" smtClean="0"/>
              <a:t>Alternatively you may hide the </a:t>
            </a:r>
            <a:r>
              <a:rPr lang="en-US" b="1" dirty="0" smtClean="0"/>
              <a:t>Safe Area</a:t>
            </a:r>
            <a:r>
              <a:rPr lang="en-US" dirty="0" smtClean="0"/>
              <a:t> by clicking </a:t>
            </a:r>
            <a:r>
              <a:rPr lang="en-US" b="1" dirty="0" smtClean="0"/>
              <a:t>Hide Background Graphics </a:t>
            </a:r>
            <a:r>
              <a:rPr lang="en-US" dirty="0" smtClean="0"/>
              <a:t>in the </a:t>
            </a:r>
            <a:r>
              <a:rPr lang="en-US" b="1" dirty="0" smtClean="0"/>
              <a:t>Design</a:t>
            </a:r>
            <a:r>
              <a:rPr lang="en-US" dirty="0" smtClean="0"/>
              <a:t> tab for each slide in your presentation.  </a:t>
            </a:r>
            <a:r>
              <a:rPr lang="en-US" i="1" dirty="0" smtClean="0"/>
              <a:t>(However, make sure this action does not also affect other graphics you have added to your presentation.)</a:t>
            </a:r>
          </a:p>
          <a:p>
            <a:pPr marL="174708" indent="-174708">
              <a:spcBef>
                <a:spcPct val="20000"/>
              </a:spcBef>
              <a:buFont typeface="Arial" panose="020B0604020202020204" pitchFamily="34" charset="0"/>
              <a:buChar char="•"/>
              <a:defRPr/>
            </a:pPr>
            <a:endParaRPr lang="en-US" i="1" dirty="0" smtClean="0"/>
          </a:p>
          <a:p>
            <a:pPr>
              <a:spcBef>
                <a:spcPct val="20000"/>
              </a:spcBef>
              <a:buFont typeface="Arial" panose="020B0604020202020204" pitchFamily="34" charset="0"/>
              <a:buNone/>
              <a:defRPr/>
            </a:pPr>
            <a:endParaRPr lang="en-US" i="1" dirty="0" smtClean="0"/>
          </a:p>
          <a:p>
            <a:pPr marL="174708" indent="-174708">
              <a:buFont typeface="Arial" panose="020B0604020202020204" pitchFamily="34" charset="0"/>
              <a:buChar char="•"/>
              <a:defRPr/>
            </a:pPr>
            <a:endParaRPr lang="en-US" dirty="0" smtClean="0"/>
          </a:p>
          <a:p>
            <a:pPr>
              <a:defRPr/>
            </a:pPr>
            <a:endParaRPr lang="en-US" dirty="0" smtClean="0"/>
          </a:p>
          <a:p>
            <a:pPr>
              <a:defRPr/>
            </a:pPr>
            <a:endParaRPr lang="en-US" dirty="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fld id="{C834D5A2-3A32-488E-9FEE-274592DB7851}" type="slidenum">
              <a:rPr lang="ru-RU" altLang="en-US">
                <a:latin typeface="Calibri" panose="020F0502020204030204" pitchFamily="34" charset="0"/>
              </a:rPr>
              <a:pPr/>
              <a:t>30</a:t>
            </a:fld>
            <a:endParaRPr lang="ru-RU" altLang="en-US">
              <a:latin typeface="Calibri" panose="020F0502020204030204" pitchFamily="34" charset="0"/>
            </a:endParaRPr>
          </a:p>
        </p:txBody>
      </p:sp>
    </p:spTree>
    <p:extLst>
      <p:ext uri="{BB962C8B-B14F-4D97-AF65-F5344CB8AC3E}">
        <p14:creationId xmlns:p14="http://schemas.microsoft.com/office/powerpoint/2010/main" val="3091841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38" eaLnBrk="0" hangingPunct="0">
              <a:defRPr sz="2400">
                <a:solidFill>
                  <a:schemeClr val="tx1"/>
                </a:solidFill>
                <a:latin typeface="Arial" charset="0"/>
              </a:defRPr>
            </a:lvl1pPr>
            <a:lvl2pPr marL="742841" indent="-285708" defTabSz="930138" eaLnBrk="0" hangingPunct="0">
              <a:defRPr sz="2400">
                <a:solidFill>
                  <a:schemeClr val="tx1"/>
                </a:solidFill>
                <a:latin typeface="Arial" charset="0"/>
              </a:defRPr>
            </a:lvl2pPr>
            <a:lvl3pPr marL="1142833" indent="-228567" defTabSz="930138" eaLnBrk="0" hangingPunct="0">
              <a:defRPr sz="2400">
                <a:solidFill>
                  <a:schemeClr val="tx1"/>
                </a:solidFill>
                <a:latin typeface="Arial" charset="0"/>
              </a:defRPr>
            </a:lvl3pPr>
            <a:lvl4pPr marL="1599965" indent="-228567" defTabSz="930138" eaLnBrk="0" hangingPunct="0">
              <a:defRPr sz="2400">
                <a:solidFill>
                  <a:schemeClr val="tx1"/>
                </a:solidFill>
                <a:latin typeface="Arial" charset="0"/>
              </a:defRPr>
            </a:lvl4pPr>
            <a:lvl5pPr marL="2057099" indent="-228567" defTabSz="930138" eaLnBrk="0" hangingPunct="0">
              <a:defRPr sz="2400">
                <a:solidFill>
                  <a:schemeClr val="tx1"/>
                </a:solidFill>
                <a:latin typeface="Arial" charset="0"/>
              </a:defRPr>
            </a:lvl5pPr>
            <a:lvl6pPr marL="2514232" indent="-228567" defTabSz="930138" eaLnBrk="0" fontAlgn="base" hangingPunct="0">
              <a:spcBef>
                <a:spcPct val="0"/>
              </a:spcBef>
              <a:spcAft>
                <a:spcPct val="0"/>
              </a:spcAft>
              <a:defRPr sz="2400">
                <a:solidFill>
                  <a:schemeClr val="tx1"/>
                </a:solidFill>
                <a:latin typeface="Arial" charset="0"/>
              </a:defRPr>
            </a:lvl6pPr>
            <a:lvl7pPr marL="2971364" indent="-228567" defTabSz="930138" eaLnBrk="0" fontAlgn="base" hangingPunct="0">
              <a:spcBef>
                <a:spcPct val="0"/>
              </a:spcBef>
              <a:spcAft>
                <a:spcPct val="0"/>
              </a:spcAft>
              <a:defRPr sz="2400">
                <a:solidFill>
                  <a:schemeClr val="tx1"/>
                </a:solidFill>
                <a:latin typeface="Arial" charset="0"/>
              </a:defRPr>
            </a:lvl7pPr>
            <a:lvl8pPr marL="3428498" indent="-228567" defTabSz="930138" eaLnBrk="0" fontAlgn="base" hangingPunct="0">
              <a:spcBef>
                <a:spcPct val="0"/>
              </a:spcBef>
              <a:spcAft>
                <a:spcPct val="0"/>
              </a:spcAft>
              <a:defRPr sz="2400">
                <a:solidFill>
                  <a:schemeClr val="tx1"/>
                </a:solidFill>
                <a:latin typeface="Arial" charset="0"/>
              </a:defRPr>
            </a:lvl8pPr>
            <a:lvl9pPr marL="3885630" indent="-228567" defTabSz="930138" eaLnBrk="0" fontAlgn="base" hangingPunct="0">
              <a:spcBef>
                <a:spcPct val="0"/>
              </a:spcBef>
              <a:spcAft>
                <a:spcPct val="0"/>
              </a:spcAft>
              <a:defRPr sz="2400">
                <a:solidFill>
                  <a:schemeClr val="tx1"/>
                </a:solidFill>
                <a:latin typeface="Arial" charset="0"/>
              </a:defRPr>
            </a:lvl9pPr>
          </a:lstStyle>
          <a:p>
            <a:pPr eaLnBrk="1" hangingPunct="1"/>
            <a:fld id="{0A217144-A254-4F21-9AA1-09A041843AC9}" type="slidenum">
              <a:rPr lang="en-US" altLang="en-US" sz="1200">
                <a:latin typeface="Times New Roman" pitchFamily="18" charset="0"/>
              </a:rPr>
              <a:pPr eaLnBrk="1" hangingPunct="1"/>
              <a:t>6</a:t>
            </a:fld>
            <a:endParaRPr lang="en-US" altLang="en-US" sz="1200" dirty="0">
              <a:latin typeface="Times New Roman" pitchFamily="18" charset="0"/>
            </a:endParaRPr>
          </a:p>
        </p:txBody>
      </p:sp>
      <p:sp>
        <p:nvSpPr>
          <p:cNvPr id="15363" name="Rectangle 2"/>
          <p:cNvSpPr>
            <a:spLocks noGrp="1" noRot="1" noChangeAspect="1" noChangeArrowheads="1" noTextEdit="1"/>
          </p:cNvSpPr>
          <p:nvPr>
            <p:ph type="sldImg"/>
          </p:nvPr>
        </p:nvSpPr>
        <p:spPr>
          <a:xfrm>
            <a:off x="419100" y="698500"/>
            <a:ext cx="6194425" cy="3484563"/>
          </a:xfrm>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000" dirty="0">
              <a:latin typeface="Arial" charset="0"/>
            </a:endParaRPr>
          </a:p>
          <a:p>
            <a:pPr eaLnBrk="1" hangingPunct="1">
              <a:buFontTx/>
              <a:buChar char="•"/>
            </a:pPr>
            <a:r>
              <a:rPr lang="en-US" altLang="en-US" sz="1000" dirty="0">
                <a:latin typeface="Arial" charset="0"/>
              </a:rPr>
              <a:t>Objective of presentation</a:t>
            </a:r>
          </a:p>
          <a:p>
            <a:pPr lvl="1" eaLnBrk="1" hangingPunct="1">
              <a:buFontTx/>
              <a:buChar char="•"/>
            </a:pPr>
            <a:r>
              <a:rPr lang="en-US" altLang="en-US" sz="1000" dirty="0">
                <a:latin typeface="Arial" charset="0"/>
              </a:rPr>
              <a:t>Provide understanding of the proposed WW and SW CIP and basis</a:t>
            </a:r>
          </a:p>
          <a:p>
            <a:pPr lvl="0" eaLnBrk="1" hangingPunct="1">
              <a:buFontTx/>
              <a:buChar char="•"/>
            </a:pPr>
            <a:r>
              <a:rPr lang="en-US" altLang="en-US" sz="1000" dirty="0">
                <a:latin typeface="Arial" charset="0"/>
              </a:rPr>
              <a:t>Can’t talk about CIP without talking about asset management also, since asset mgt feeds the CIP!</a:t>
            </a:r>
          </a:p>
          <a:p>
            <a:pPr lvl="0" eaLnBrk="1" hangingPunct="1">
              <a:buFontTx/>
              <a:buChar char="•"/>
            </a:pPr>
            <a:endParaRPr lang="en-US" altLang="en-US" sz="1000" dirty="0">
              <a:latin typeface="Arial" charset="0"/>
            </a:endParaRPr>
          </a:p>
          <a:p>
            <a:pPr eaLnBrk="1" hangingPunct="1">
              <a:buFontTx/>
              <a:buChar char="•"/>
            </a:pPr>
            <a:r>
              <a:rPr lang="en-US" altLang="en-US" sz="1000" dirty="0">
                <a:latin typeface="Arial" charset="0"/>
              </a:rPr>
              <a:t>Two components of presentation</a:t>
            </a:r>
          </a:p>
          <a:p>
            <a:pPr lvl="1" eaLnBrk="1" hangingPunct="1">
              <a:buFontTx/>
              <a:buChar char="•"/>
            </a:pPr>
            <a:r>
              <a:rPr lang="en-US" altLang="en-US" sz="1000" dirty="0">
                <a:latin typeface="Arial" charset="0"/>
              </a:rPr>
              <a:t>Asset Management Overview – this is the basis for the CIP</a:t>
            </a:r>
          </a:p>
          <a:p>
            <a:pPr lvl="1" eaLnBrk="1" hangingPunct="1">
              <a:buFontTx/>
              <a:buChar char="•"/>
            </a:pPr>
            <a:r>
              <a:rPr lang="en-US" altLang="en-US" sz="1000" dirty="0">
                <a:latin typeface="Arial" charset="0"/>
              </a:rPr>
              <a:t>Main components of the CIP with a couple projects highlighted from with each CIP category</a:t>
            </a:r>
          </a:p>
        </p:txBody>
      </p:sp>
    </p:spTree>
    <p:extLst>
      <p:ext uri="{BB962C8B-B14F-4D97-AF65-F5344CB8AC3E}">
        <p14:creationId xmlns:p14="http://schemas.microsoft.com/office/powerpoint/2010/main" val="704202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existing assets...</a:t>
            </a:r>
          </a:p>
          <a:p>
            <a:endParaRPr lang="en-US" baseline="0" dirty="0"/>
          </a:p>
          <a:p>
            <a:r>
              <a:rPr lang="en-US" baseline="0" dirty="0"/>
              <a:t>An integrated set of processes to minimize life-cycle costs of infrastructure assets, at an acceptable level of risk, while continuously delivering levels of service.</a:t>
            </a:r>
          </a:p>
          <a:p>
            <a:endParaRPr lang="en-US" baseline="0" dirty="0"/>
          </a:p>
        </p:txBody>
      </p:sp>
      <p:sp>
        <p:nvSpPr>
          <p:cNvPr id="4" name="Slide Number Placeholder 3"/>
          <p:cNvSpPr>
            <a:spLocks noGrp="1"/>
          </p:cNvSpPr>
          <p:nvPr>
            <p:ph type="sldNum" sz="quarter" idx="10"/>
          </p:nvPr>
        </p:nvSpPr>
        <p:spPr/>
        <p:txBody>
          <a:bodyPr/>
          <a:lstStyle/>
          <a:p>
            <a:pPr>
              <a:defRPr/>
            </a:pPr>
            <a:fld id="{1C3924ED-C857-414C-980B-2F7F494FEC28}" type="slidenum">
              <a:rPr lang="en-US" smtClean="0"/>
              <a:pPr>
                <a:defRPr/>
              </a:pPr>
              <a:t>7</a:t>
            </a:fld>
            <a:endParaRPr lang="en-US" dirty="0"/>
          </a:p>
        </p:txBody>
      </p:sp>
    </p:spTree>
    <p:extLst>
      <p:ext uri="{BB962C8B-B14F-4D97-AF65-F5344CB8AC3E}">
        <p14:creationId xmlns:p14="http://schemas.microsoft.com/office/powerpoint/2010/main" val="1066056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38" eaLnBrk="0" hangingPunct="0">
              <a:defRPr sz="2400">
                <a:solidFill>
                  <a:schemeClr val="tx1"/>
                </a:solidFill>
                <a:latin typeface="Arial" charset="0"/>
              </a:defRPr>
            </a:lvl1pPr>
            <a:lvl2pPr marL="742841" indent="-285708" defTabSz="930138" eaLnBrk="0" hangingPunct="0">
              <a:defRPr sz="2400">
                <a:solidFill>
                  <a:schemeClr val="tx1"/>
                </a:solidFill>
                <a:latin typeface="Arial" charset="0"/>
              </a:defRPr>
            </a:lvl2pPr>
            <a:lvl3pPr marL="1142833" indent="-228567" defTabSz="930138" eaLnBrk="0" hangingPunct="0">
              <a:defRPr sz="2400">
                <a:solidFill>
                  <a:schemeClr val="tx1"/>
                </a:solidFill>
                <a:latin typeface="Arial" charset="0"/>
              </a:defRPr>
            </a:lvl3pPr>
            <a:lvl4pPr marL="1599965" indent="-228567" defTabSz="930138" eaLnBrk="0" hangingPunct="0">
              <a:defRPr sz="2400">
                <a:solidFill>
                  <a:schemeClr val="tx1"/>
                </a:solidFill>
                <a:latin typeface="Arial" charset="0"/>
              </a:defRPr>
            </a:lvl4pPr>
            <a:lvl5pPr marL="2057099" indent="-228567" defTabSz="930138" eaLnBrk="0" hangingPunct="0">
              <a:defRPr sz="2400">
                <a:solidFill>
                  <a:schemeClr val="tx1"/>
                </a:solidFill>
                <a:latin typeface="Arial" charset="0"/>
              </a:defRPr>
            </a:lvl5pPr>
            <a:lvl6pPr marL="2514232" indent="-228567" defTabSz="930138" eaLnBrk="0" fontAlgn="base" hangingPunct="0">
              <a:spcBef>
                <a:spcPct val="0"/>
              </a:spcBef>
              <a:spcAft>
                <a:spcPct val="0"/>
              </a:spcAft>
              <a:defRPr sz="2400">
                <a:solidFill>
                  <a:schemeClr val="tx1"/>
                </a:solidFill>
                <a:latin typeface="Arial" charset="0"/>
              </a:defRPr>
            </a:lvl6pPr>
            <a:lvl7pPr marL="2971364" indent="-228567" defTabSz="930138" eaLnBrk="0" fontAlgn="base" hangingPunct="0">
              <a:spcBef>
                <a:spcPct val="0"/>
              </a:spcBef>
              <a:spcAft>
                <a:spcPct val="0"/>
              </a:spcAft>
              <a:defRPr sz="2400">
                <a:solidFill>
                  <a:schemeClr val="tx1"/>
                </a:solidFill>
                <a:latin typeface="Arial" charset="0"/>
              </a:defRPr>
            </a:lvl7pPr>
            <a:lvl8pPr marL="3428498" indent="-228567" defTabSz="930138" eaLnBrk="0" fontAlgn="base" hangingPunct="0">
              <a:spcBef>
                <a:spcPct val="0"/>
              </a:spcBef>
              <a:spcAft>
                <a:spcPct val="0"/>
              </a:spcAft>
              <a:defRPr sz="2400">
                <a:solidFill>
                  <a:schemeClr val="tx1"/>
                </a:solidFill>
                <a:latin typeface="Arial" charset="0"/>
              </a:defRPr>
            </a:lvl8pPr>
            <a:lvl9pPr marL="3885630" indent="-228567" defTabSz="930138" eaLnBrk="0" fontAlgn="base" hangingPunct="0">
              <a:spcBef>
                <a:spcPct val="0"/>
              </a:spcBef>
              <a:spcAft>
                <a:spcPct val="0"/>
              </a:spcAft>
              <a:defRPr sz="2400">
                <a:solidFill>
                  <a:schemeClr val="tx1"/>
                </a:solidFill>
                <a:latin typeface="Arial" charset="0"/>
              </a:defRPr>
            </a:lvl9pPr>
          </a:lstStyle>
          <a:p>
            <a:pPr eaLnBrk="1" hangingPunct="1"/>
            <a:fld id="{3EBB308C-B097-4CD5-A55B-5A7CBC65E0C9}" type="slidenum">
              <a:rPr lang="en-US" altLang="en-US" sz="1200">
                <a:latin typeface="Times New Roman" pitchFamily="18" charset="0"/>
              </a:rPr>
              <a:pPr eaLnBrk="1" hangingPunct="1"/>
              <a:t>8</a:t>
            </a:fld>
            <a:endParaRPr lang="en-US" altLang="en-US" sz="1200" dirty="0">
              <a:latin typeface="Times New Roman" pitchFamily="18" charset="0"/>
            </a:endParaRPr>
          </a:p>
        </p:txBody>
      </p:sp>
      <p:sp>
        <p:nvSpPr>
          <p:cNvPr id="16387" name="Rectangle 2"/>
          <p:cNvSpPr>
            <a:spLocks noGrp="1" noRot="1" noChangeAspect="1" noChangeArrowheads="1" noTextEdit="1"/>
          </p:cNvSpPr>
          <p:nvPr>
            <p:ph type="sldImg"/>
          </p:nvPr>
        </p:nvSpPr>
        <p:spPr>
          <a:xfrm>
            <a:off x="417513" y="698500"/>
            <a:ext cx="6194425" cy="3484563"/>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sz="1000" dirty="0"/>
              <a:t>Tell the story that we have significant infrastructure that we must maintain.</a:t>
            </a:r>
          </a:p>
          <a:p>
            <a:pPr eaLnBrk="1" hangingPunct="1">
              <a:buFontTx/>
              <a:buChar char="•"/>
            </a:pPr>
            <a:endParaRPr lang="en-US" altLang="en-US" sz="1000" dirty="0"/>
          </a:p>
          <a:p>
            <a:pPr eaLnBrk="1" hangingPunct="1">
              <a:buFontTx/>
              <a:buChar char="•"/>
            </a:pPr>
            <a:r>
              <a:rPr lang="en-US" altLang="en-US" sz="1000" dirty="0"/>
              <a:t>Transition to next slide that gives the principals behind our asset management program.</a:t>
            </a:r>
          </a:p>
        </p:txBody>
      </p:sp>
    </p:spTree>
    <p:extLst>
      <p:ext uri="{BB962C8B-B14F-4D97-AF65-F5344CB8AC3E}">
        <p14:creationId xmlns:p14="http://schemas.microsoft.com/office/powerpoint/2010/main" val="1838917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xfrm>
            <a:off x="417513" y="698500"/>
            <a:ext cx="6194425" cy="3484563"/>
          </a:xfrm>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dirty="0"/>
              <a:t>To give you an example of what we look at when we evaluate</a:t>
            </a:r>
            <a:r>
              <a:rPr lang="en-US" altLang="en-US" baseline="0" dirty="0"/>
              <a:t> LOF for collection systems, we are looking primarily at the maintenance history and our video inspection data.  If we don’t have video inspection data, we must rely on the age of the asset (which we’ve founds isn’t a great indicator).  </a:t>
            </a:r>
          </a:p>
          <a:p>
            <a:pPr>
              <a:buFontTx/>
              <a:buChar char="•"/>
            </a:pPr>
            <a:endParaRPr lang="en-US" altLang="en-US" baseline="0" dirty="0"/>
          </a:p>
          <a:p>
            <a:pPr>
              <a:buFontTx/>
              <a:buChar char="•"/>
            </a:pPr>
            <a:r>
              <a:rPr lang="en-US" altLang="en-US" baseline="0" dirty="0"/>
              <a:t>During video inspection, we get detailed information on the pipe condition (codes entered by the TV operator).  These codes tell us the pipe (cracking, holes, exposed aggregate) and give us an indication of how likely it is to fail. </a:t>
            </a:r>
            <a:endParaRPr lang="en-US" altLang="en-US" dirty="0"/>
          </a:p>
          <a:p>
            <a:pPr lvl="1">
              <a:buFontTx/>
              <a:buNone/>
            </a:pPr>
            <a:endParaRPr lang="en-US" altLang="en-US" dirty="0"/>
          </a:p>
          <a:p>
            <a:pPr>
              <a:buFontTx/>
              <a:buChar char="•"/>
            </a:pPr>
            <a:endParaRPr lang="en-US" altLang="en-US" dirty="0"/>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38" eaLnBrk="0" hangingPunct="0">
              <a:defRPr sz="2400">
                <a:solidFill>
                  <a:schemeClr val="tx1"/>
                </a:solidFill>
                <a:latin typeface="Arial" charset="0"/>
              </a:defRPr>
            </a:lvl1pPr>
            <a:lvl2pPr marL="742841" indent="-285708" defTabSz="930138" eaLnBrk="0" hangingPunct="0">
              <a:defRPr sz="2400">
                <a:solidFill>
                  <a:schemeClr val="tx1"/>
                </a:solidFill>
                <a:latin typeface="Arial" charset="0"/>
              </a:defRPr>
            </a:lvl2pPr>
            <a:lvl3pPr marL="1142833" indent="-228567" defTabSz="930138" eaLnBrk="0" hangingPunct="0">
              <a:defRPr sz="2400">
                <a:solidFill>
                  <a:schemeClr val="tx1"/>
                </a:solidFill>
                <a:latin typeface="Arial" charset="0"/>
              </a:defRPr>
            </a:lvl3pPr>
            <a:lvl4pPr marL="1599965" indent="-228567" defTabSz="930138" eaLnBrk="0" hangingPunct="0">
              <a:defRPr sz="2400">
                <a:solidFill>
                  <a:schemeClr val="tx1"/>
                </a:solidFill>
                <a:latin typeface="Arial" charset="0"/>
              </a:defRPr>
            </a:lvl4pPr>
            <a:lvl5pPr marL="2057099" indent="-228567" defTabSz="930138" eaLnBrk="0" hangingPunct="0">
              <a:defRPr sz="2400">
                <a:solidFill>
                  <a:schemeClr val="tx1"/>
                </a:solidFill>
                <a:latin typeface="Arial" charset="0"/>
              </a:defRPr>
            </a:lvl5pPr>
            <a:lvl6pPr marL="2514232" indent="-228567" defTabSz="930138" eaLnBrk="0" fontAlgn="base" hangingPunct="0">
              <a:spcBef>
                <a:spcPct val="0"/>
              </a:spcBef>
              <a:spcAft>
                <a:spcPct val="0"/>
              </a:spcAft>
              <a:defRPr sz="2400">
                <a:solidFill>
                  <a:schemeClr val="tx1"/>
                </a:solidFill>
                <a:latin typeface="Arial" charset="0"/>
              </a:defRPr>
            </a:lvl6pPr>
            <a:lvl7pPr marL="2971364" indent="-228567" defTabSz="930138" eaLnBrk="0" fontAlgn="base" hangingPunct="0">
              <a:spcBef>
                <a:spcPct val="0"/>
              </a:spcBef>
              <a:spcAft>
                <a:spcPct val="0"/>
              </a:spcAft>
              <a:defRPr sz="2400">
                <a:solidFill>
                  <a:schemeClr val="tx1"/>
                </a:solidFill>
                <a:latin typeface="Arial" charset="0"/>
              </a:defRPr>
            </a:lvl7pPr>
            <a:lvl8pPr marL="3428498" indent="-228567" defTabSz="930138" eaLnBrk="0" fontAlgn="base" hangingPunct="0">
              <a:spcBef>
                <a:spcPct val="0"/>
              </a:spcBef>
              <a:spcAft>
                <a:spcPct val="0"/>
              </a:spcAft>
              <a:defRPr sz="2400">
                <a:solidFill>
                  <a:schemeClr val="tx1"/>
                </a:solidFill>
                <a:latin typeface="Arial" charset="0"/>
              </a:defRPr>
            </a:lvl8pPr>
            <a:lvl9pPr marL="3885630" indent="-228567" defTabSz="930138" eaLnBrk="0" fontAlgn="base" hangingPunct="0">
              <a:spcBef>
                <a:spcPct val="0"/>
              </a:spcBef>
              <a:spcAft>
                <a:spcPct val="0"/>
              </a:spcAft>
              <a:defRPr sz="2400">
                <a:solidFill>
                  <a:schemeClr val="tx1"/>
                </a:solidFill>
                <a:latin typeface="Arial" charset="0"/>
              </a:defRPr>
            </a:lvl9pPr>
          </a:lstStyle>
          <a:p>
            <a:pPr eaLnBrk="1" hangingPunct="1"/>
            <a:fld id="{409673D3-CDCD-4392-A291-5B202DBB12C0}" type="slidenum">
              <a:rPr lang="en-US" altLang="en-US" sz="1200">
                <a:latin typeface="Times New Roman" pitchFamily="18" charset="0"/>
              </a:rPr>
              <a:pPr eaLnBrk="1" hangingPunct="1"/>
              <a:t>9</a:t>
            </a:fld>
            <a:endParaRPr lang="en-US" altLang="en-US" sz="1200" dirty="0">
              <a:latin typeface="Times New Roman" pitchFamily="18" charset="0"/>
            </a:endParaRPr>
          </a:p>
        </p:txBody>
      </p:sp>
    </p:spTree>
    <p:extLst>
      <p:ext uri="{BB962C8B-B14F-4D97-AF65-F5344CB8AC3E}">
        <p14:creationId xmlns:p14="http://schemas.microsoft.com/office/powerpoint/2010/main" val="1496034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some background history on our video inspection process for our 1200 miles of pipes.  We are now over 90% for both storm and sanitary and working our way toward 100%.  </a:t>
            </a:r>
          </a:p>
          <a:p>
            <a:endParaRPr lang="en-US" baseline="0" dirty="0" smtClean="0"/>
          </a:p>
          <a:p>
            <a:r>
              <a:rPr lang="en-US" baseline="0" dirty="0" smtClean="0"/>
              <a:t>We also re-inspect pipes as part of our basin cleaning work.  We decide which pipes need re-inspection based on the pipe’s age (older pipe more frequent inspections), past maintenance actions after our last TV, and recent customer issues with the main.  </a:t>
            </a:r>
          </a:p>
          <a:p>
            <a:endParaRPr lang="en-US" baseline="0" dirty="0" smtClean="0"/>
          </a:p>
          <a:p>
            <a:r>
              <a:rPr lang="en-US" baseline="0" dirty="0" smtClean="0"/>
              <a:t>Were inspecting prior to 2005…in VHS at that time.  Now moved </a:t>
            </a:r>
            <a:r>
              <a:rPr lang="en-US" baseline="0" dirty="0" err="1" smtClean="0"/>
              <a:t>electrocinc</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1C3924ED-C857-414C-980B-2F7F494FEC28}" type="slidenum">
              <a:rPr lang="en-US" smtClean="0"/>
              <a:pPr>
                <a:defRPr/>
              </a:pPr>
              <a:t>10</a:t>
            </a:fld>
            <a:endParaRPr lang="en-US" dirty="0"/>
          </a:p>
        </p:txBody>
      </p:sp>
    </p:spTree>
    <p:extLst>
      <p:ext uri="{BB962C8B-B14F-4D97-AF65-F5344CB8AC3E}">
        <p14:creationId xmlns:p14="http://schemas.microsoft.com/office/powerpoint/2010/main" val="3757905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xfrm>
            <a:off x="417513" y="698500"/>
            <a:ext cx="6194425" cy="3484563"/>
          </a:xfrm>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dirty="0"/>
              <a:t>To give you an example of what we look at when we evaluate</a:t>
            </a:r>
            <a:r>
              <a:rPr lang="en-US" altLang="en-US" baseline="0" dirty="0"/>
              <a:t> LOF for collection systems, we are looking primarily at the maintenance history and our video inspection data.  If we don’t have video inspection data, we must rely on the age of the asset (which we’ve founds isn’t a great indicator).  </a:t>
            </a:r>
          </a:p>
          <a:p>
            <a:pPr>
              <a:buFontTx/>
              <a:buChar char="•"/>
            </a:pPr>
            <a:endParaRPr lang="en-US" altLang="en-US" baseline="0" dirty="0"/>
          </a:p>
          <a:p>
            <a:pPr>
              <a:buFontTx/>
              <a:buChar char="•"/>
            </a:pPr>
            <a:r>
              <a:rPr lang="en-US" altLang="en-US" baseline="0" dirty="0"/>
              <a:t>During video inspection, we get detailed information on the pipe condition (codes entered by the TV operator).  These codes tell us the pipe (cracking, holes, exposed aggregate) and give us an indication of how likely it is to fail. </a:t>
            </a:r>
            <a:endParaRPr lang="en-US" altLang="en-US" dirty="0"/>
          </a:p>
          <a:p>
            <a:pPr lvl="1">
              <a:buFontTx/>
              <a:buNone/>
            </a:pPr>
            <a:endParaRPr lang="en-US" altLang="en-US" dirty="0"/>
          </a:p>
          <a:p>
            <a:pPr>
              <a:buFontTx/>
              <a:buChar char="•"/>
            </a:pPr>
            <a:endParaRPr lang="en-US" altLang="en-US" dirty="0"/>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38" eaLnBrk="0" hangingPunct="0">
              <a:defRPr sz="2400">
                <a:solidFill>
                  <a:schemeClr val="tx1"/>
                </a:solidFill>
                <a:latin typeface="Arial" charset="0"/>
              </a:defRPr>
            </a:lvl1pPr>
            <a:lvl2pPr marL="742841" indent="-285708" defTabSz="930138" eaLnBrk="0" hangingPunct="0">
              <a:defRPr sz="2400">
                <a:solidFill>
                  <a:schemeClr val="tx1"/>
                </a:solidFill>
                <a:latin typeface="Arial" charset="0"/>
              </a:defRPr>
            </a:lvl2pPr>
            <a:lvl3pPr marL="1142833" indent="-228567" defTabSz="930138" eaLnBrk="0" hangingPunct="0">
              <a:defRPr sz="2400">
                <a:solidFill>
                  <a:schemeClr val="tx1"/>
                </a:solidFill>
                <a:latin typeface="Arial" charset="0"/>
              </a:defRPr>
            </a:lvl3pPr>
            <a:lvl4pPr marL="1599965" indent="-228567" defTabSz="930138" eaLnBrk="0" hangingPunct="0">
              <a:defRPr sz="2400">
                <a:solidFill>
                  <a:schemeClr val="tx1"/>
                </a:solidFill>
                <a:latin typeface="Arial" charset="0"/>
              </a:defRPr>
            </a:lvl4pPr>
            <a:lvl5pPr marL="2057099" indent="-228567" defTabSz="930138" eaLnBrk="0" hangingPunct="0">
              <a:defRPr sz="2400">
                <a:solidFill>
                  <a:schemeClr val="tx1"/>
                </a:solidFill>
                <a:latin typeface="Arial" charset="0"/>
              </a:defRPr>
            </a:lvl5pPr>
            <a:lvl6pPr marL="2514232" indent="-228567" defTabSz="930138" eaLnBrk="0" fontAlgn="base" hangingPunct="0">
              <a:spcBef>
                <a:spcPct val="0"/>
              </a:spcBef>
              <a:spcAft>
                <a:spcPct val="0"/>
              </a:spcAft>
              <a:defRPr sz="2400">
                <a:solidFill>
                  <a:schemeClr val="tx1"/>
                </a:solidFill>
                <a:latin typeface="Arial" charset="0"/>
              </a:defRPr>
            </a:lvl6pPr>
            <a:lvl7pPr marL="2971364" indent="-228567" defTabSz="930138" eaLnBrk="0" fontAlgn="base" hangingPunct="0">
              <a:spcBef>
                <a:spcPct val="0"/>
              </a:spcBef>
              <a:spcAft>
                <a:spcPct val="0"/>
              </a:spcAft>
              <a:defRPr sz="2400">
                <a:solidFill>
                  <a:schemeClr val="tx1"/>
                </a:solidFill>
                <a:latin typeface="Arial" charset="0"/>
              </a:defRPr>
            </a:lvl7pPr>
            <a:lvl8pPr marL="3428498" indent="-228567" defTabSz="930138" eaLnBrk="0" fontAlgn="base" hangingPunct="0">
              <a:spcBef>
                <a:spcPct val="0"/>
              </a:spcBef>
              <a:spcAft>
                <a:spcPct val="0"/>
              </a:spcAft>
              <a:defRPr sz="2400">
                <a:solidFill>
                  <a:schemeClr val="tx1"/>
                </a:solidFill>
                <a:latin typeface="Arial" charset="0"/>
              </a:defRPr>
            </a:lvl8pPr>
            <a:lvl9pPr marL="3885630" indent="-228567" defTabSz="930138" eaLnBrk="0" fontAlgn="base" hangingPunct="0">
              <a:spcBef>
                <a:spcPct val="0"/>
              </a:spcBef>
              <a:spcAft>
                <a:spcPct val="0"/>
              </a:spcAft>
              <a:defRPr sz="2400">
                <a:solidFill>
                  <a:schemeClr val="tx1"/>
                </a:solidFill>
                <a:latin typeface="Arial" charset="0"/>
              </a:defRPr>
            </a:lvl9pPr>
          </a:lstStyle>
          <a:p>
            <a:pPr eaLnBrk="1" hangingPunct="1"/>
            <a:fld id="{409673D3-CDCD-4392-A291-5B202DBB12C0}" type="slidenum">
              <a:rPr lang="en-US" altLang="en-US" sz="1200">
                <a:latin typeface="Times New Roman" pitchFamily="18" charset="0"/>
              </a:rPr>
              <a:pPr eaLnBrk="1" hangingPunct="1"/>
              <a:t>13</a:t>
            </a:fld>
            <a:endParaRPr lang="en-US" altLang="en-US" sz="1200" dirty="0">
              <a:latin typeface="Times New Roman" pitchFamily="18" charset="0"/>
            </a:endParaRPr>
          </a:p>
        </p:txBody>
      </p:sp>
    </p:spTree>
    <p:extLst>
      <p:ext uri="{BB962C8B-B14F-4D97-AF65-F5344CB8AC3E}">
        <p14:creationId xmlns:p14="http://schemas.microsoft.com/office/powerpoint/2010/main" val="2952594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xfrm>
            <a:off x="417513" y="698500"/>
            <a:ext cx="6194425" cy="3484563"/>
          </a:xfrm>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dirty="0"/>
              <a:t>This is an example of the a Consequence of Failure vs. Likelihood of Failure</a:t>
            </a:r>
          </a:p>
          <a:p>
            <a:pPr>
              <a:buFontTx/>
              <a:buChar char="•"/>
            </a:pPr>
            <a:endParaRPr lang="en-US" altLang="en-US" dirty="0"/>
          </a:p>
          <a:p>
            <a:pPr>
              <a:buFontTx/>
              <a:buChar char="•"/>
            </a:pPr>
            <a:r>
              <a:rPr lang="en-US" altLang="en-US" dirty="0"/>
              <a:t>We have a similar scoring and COF vs. LOF for each of the other categories of assets (Pump Stations, NETP, &amp; CTP).</a:t>
            </a:r>
          </a:p>
          <a:p>
            <a:pPr>
              <a:buFontTx/>
              <a:buChar char="•"/>
            </a:pPr>
            <a:endParaRPr lang="en-US" altLang="en-US" dirty="0"/>
          </a:p>
          <a:p>
            <a:pPr>
              <a:buFontTx/>
              <a:buChar char="•"/>
            </a:pPr>
            <a:r>
              <a:rPr lang="en-US" altLang="en-US" dirty="0"/>
              <a:t>The bottom line here is that we should be focusing our CIP efforts on assets that are in the upper right quadrant, </a:t>
            </a:r>
            <a:r>
              <a:rPr lang="en-US" altLang="en-US" dirty="0" smtClean="0"/>
              <a:t>(or adjacent)</a:t>
            </a:r>
            <a:endParaRPr lang="en-US" altLang="en-US" dirty="0"/>
          </a:p>
          <a:p>
            <a:pPr>
              <a:buFontTx/>
              <a:buChar char="•"/>
            </a:pPr>
            <a:endParaRPr lang="en-US" altLang="en-US" dirty="0"/>
          </a:p>
          <a:p>
            <a:pPr>
              <a:buFontTx/>
              <a:buChar char="•"/>
            </a:pPr>
            <a:r>
              <a:rPr lang="en-US" altLang="en-US" dirty="0"/>
              <a:t>Look at the CTP LOF vs COF…………….</a:t>
            </a:r>
          </a:p>
          <a:p>
            <a:pPr>
              <a:buFontTx/>
              <a:buChar char="•"/>
            </a:pPr>
            <a:endParaRPr lang="en-US" altLang="en-US" dirty="0"/>
          </a:p>
          <a:p>
            <a:pPr>
              <a:buFontTx/>
              <a:buChar char="•"/>
            </a:pPr>
            <a:r>
              <a:rPr lang="en-US" altLang="en-US" dirty="0"/>
              <a:t>This scatter plot also gives us a good “dashboard” of the condition of assets within this category.</a:t>
            </a:r>
          </a:p>
          <a:p>
            <a:endParaRPr lang="en-US" altLang="en-US" dirty="0"/>
          </a:p>
          <a:p>
            <a:endParaRPr lang="en-US" altLang="en-US" dirty="0"/>
          </a:p>
          <a:p>
            <a:endParaRPr lang="en-US" altLang="en-US" dirty="0"/>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38" eaLnBrk="0" hangingPunct="0">
              <a:defRPr sz="2400">
                <a:solidFill>
                  <a:schemeClr val="tx1"/>
                </a:solidFill>
                <a:latin typeface="Arial" charset="0"/>
              </a:defRPr>
            </a:lvl1pPr>
            <a:lvl2pPr marL="742841" indent="-285708" defTabSz="930138" eaLnBrk="0" hangingPunct="0">
              <a:defRPr sz="2400">
                <a:solidFill>
                  <a:schemeClr val="tx1"/>
                </a:solidFill>
                <a:latin typeface="Arial" charset="0"/>
              </a:defRPr>
            </a:lvl2pPr>
            <a:lvl3pPr marL="1142833" indent="-228567" defTabSz="930138" eaLnBrk="0" hangingPunct="0">
              <a:defRPr sz="2400">
                <a:solidFill>
                  <a:schemeClr val="tx1"/>
                </a:solidFill>
                <a:latin typeface="Arial" charset="0"/>
              </a:defRPr>
            </a:lvl3pPr>
            <a:lvl4pPr marL="1599965" indent="-228567" defTabSz="930138" eaLnBrk="0" hangingPunct="0">
              <a:defRPr sz="2400">
                <a:solidFill>
                  <a:schemeClr val="tx1"/>
                </a:solidFill>
                <a:latin typeface="Arial" charset="0"/>
              </a:defRPr>
            </a:lvl4pPr>
            <a:lvl5pPr marL="2057099" indent="-228567" defTabSz="930138" eaLnBrk="0" hangingPunct="0">
              <a:defRPr sz="2400">
                <a:solidFill>
                  <a:schemeClr val="tx1"/>
                </a:solidFill>
                <a:latin typeface="Arial" charset="0"/>
              </a:defRPr>
            </a:lvl5pPr>
            <a:lvl6pPr marL="2514232" indent="-228567" defTabSz="930138" eaLnBrk="0" fontAlgn="base" hangingPunct="0">
              <a:spcBef>
                <a:spcPct val="0"/>
              </a:spcBef>
              <a:spcAft>
                <a:spcPct val="0"/>
              </a:spcAft>
              <a:defRPr sz="2400">
                <a:solidFill>
                  <a:schemeClr val="tx1"/>
                </a:solidFill>
                <a:latin typeface="Arial" charset="0"/>
              </a:defRPr>
            </a:lvl6pPr>
            <a:lvl7pPr marL="2971364" indent="-228567" defTabSz="930138" eaLnBrk="0" fontAlgn="base" hangingPunct="0">
              <a:spcBef>
                <a:spcPct val="0"/>
              </a:spcBef>
              <a:spcAft>
                <a:spcPct val="0"/>
              </a:spcAft>
              <a:defRPr sz="2400">
                <a:solidFill>
                  <a:schemeClr val="tx1"/>
                </a:solidFill>
                <a:latin typeface="Arial" charset="0"/>
              </a:defRPr>
            </a:lvl7pPr>
            <a:lvl8pPr marL="3428498" indent="-228567" defTabSz="930138" eaLnBrk="0" fontAlgn="base" hangingPunct="0">
              <a:spcBef>
                <a:spcPct val="0"/>
              </a:spcBef>
              <a:spcAft>
                <a:spcPct val="0"/>
              </a:spcAft>
              <a:defRPr sz="2400">
                <a:solidFill>
                  <a:schemeClr val="tx1"/>
                </a:solidFill>
                <a:latin typeface="Arial" charset="0"/>
              </a:defRPr>
            </a:lvl8pPr>
            <a:lvl9pPr marL="3885630" indent="-228567" defTabSz="930138" eaLnBrk="0" fontAlgn="base" hangingPunct="0">
              <a:spcBef>
                <a:spcPct val="0"/>
              </a:spcBef>
              <a:spcAft>
                <a:spcPct val="0"/>
              </a:spcAft>
              <a:defRPr sz="2400">
                <a:solidFill>
                  <a:schemeClr val="tx1"/>
                </a:solidFill>
                <a:latin typeface="Arial" charset="0"/>
              </a:defRPr>
            </a:lvl9pPr>
          </a:lstStyle>
          <a:p>
            <a:pPr eaLnBrk="1" hangingPunct="1"/>
            <a:fld id="{20691AC6-A98A-4179-BA1E-32CF539DDC6B}" type="slidenum">
              <a:rPr lang="en-US" altLang="en-US" sz="1200">
                <a:latin typeface="Times New Roman" pitchFamily="18" charset="0"/>
              </a:rPr>
              <a:pPr eaLnBrk="1" hangingPunct="1"/>
              <a:t>14</a:t>
            </a:fld>
            <a:endParaRPr lang="en-US" altLang="en-US" sz="1200" dirty="0">
              <a:latin typeface="Times New Roman" pitchFamily="18" charset="0"/>
            </a:endParaRPr>
          </a:p>
        </p:txBody>
      </p:sp>
    </p:spTree>
    <p:extLst>
      <p:ext uri="{BB962C8B-B14F-4D97-AF65-F5344CB8AC3E}">
        <p14:creationId xmlns:p14="http://schemas.microsoft.com/office/powerpoint/2010/main" val="11760097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Slide with Image">
    <p:spTree>
      <p:nvGrpSpPr>
        <p:cNvPr id="1" name=""/>
        <p:cNvGrpSpPr/>
        <p:nvPr/>
      </p:nvGrpSpPr>
      <p:grpSpPr>
        <a:xfrm>
          <a:off x="0" y="0"/>
          <a:ext cx="0" cy="0"/>
          <a:chOff x="0" y="0"/>
          <a:chExt cx="0" cy="0"/>
        </a:xfrm>
      </p:grpSpPr>
      <p:sp>
        <p:nvSpPr>
          <p:cNvPr id="2" name="Прямоугольник 1"/>
          <p:cNvSpPr/>
          <p:nvPr/>
        </p:nvSpPr>
        <p:spPr>
          <a:xfrm>
            <a:off x="-19051" y="1962150"/>
            <a:ext cx="12211051" cy="4953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800" dirty="0"/>
          </a:p>
        </p:txBody>
      </p:sp>
      <p:sp>
        <p:nvSpPr>
          <p:cNvPr id="3" name="Прямоугольник 8"/>
          <p:cNvSpPr/>
          <p:nvPr/>
        </p:nvSpPr>
        <p:spPr>
          <a:xfrm>
            <a:off x="-19051" y="0"/>
            <a:ext cx="12211051" cy="4438650"/>
          </a:xfrm>
          <a:custGeom>
            <a:avLst/>
            <a:gdLst>
              <a:gd name="connsiteX0" fmla="*/ 0 w 12192000"/>
              <a:gd name="connsiteY0" fmla="*/ 0 h 4133850"/>
              <a:gd name="connsiteX1" fmla="*/ 12192000 w 12192000"/>
              <a:gd name="connsiteY1" fmla="*/ 0 h 4133850"/>
              <a:gd name="connsiteX2" fmla="*/ 12192000 w 12192000"/>
              <a:gd name="connsiteY2" fmla="*/ 4133850 h 4133850"/>
              <a:gd name="connsiteX3" fmla="*/ 0 w 12192000"/>
              <a:gd name="connsiteY3" fmla="*/ 4133850 h 4133850"/>
              <a:gd name="connsiteX4" fmla="*/ 0 w 12192000"/>
              <a:gd name="connsiteY4" fmla="*/ 0 h 4133850"/>
              <a:gd name="connsiteX0" fmla="*/ 19050 w 12211050"/>
              <a:gd name="connsiteY0" fmla="*/ 0 h 4133850"/>
              <a:gd name="connsiteX1" fmla="*/ 12211050 w 12211050"/>
              <a:gd name="connsiteY1" fmla="*/ 0 h 4133850"/>
              <a:gd name="connsiteX2" fmla="*/ 12211050 w 12211050"/>
              <a:gd name="connsiteY2" fmla="*/ 4133850 h 4133850"/>
              <a:gd name="connsiteX3" fmla="*/ 0 w 12211050"/>
              <a:gd name="connsiteY3" fmla="*/ 3219450 h 4133850"/>
              <a:gd name="connsiteX4" fmla="*/ 19050 w 12211050"/>
              <a:gd name="connsiteY4" fmla="*/ 0 h 4133850"/>
              <a:gd name="connsiteX0" fmla="*/ 19050 w 12211050"/>
              <a:gd name="connsiteY0" fmla="*/ 0 h 4438650"/>
              <a:gd name="connsiteX1" fmla="*/ 12211050 w 12211050"/>
              <a:gd name="connsiteY1" fmla="*/ 0 h 4438650"/>
              <a:gd name="connsiteX2" fmla="*/ 12211050 w 12211050"/>
              <a:gd name="connsiteY2" fmla="*/ 4438650 h 4438650"/>
              <a:gd name="connsiteX3" fmla="*/ 0 w 12211050"/>
              <a:gd name="connsiteY3" fmla="*/ 3219450 h 4438650"/>
              <a:gd name="connsiteX4" fmla="*/ 19050 w 12211050"/>
              <a:gd name="connsiteY4" fmla="*/ 0 h 443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1050" h="4438650">
                <a:moveTo>
                  <a:pt x="19050" y="0"/>
                </a:moveTo>
                <a:lnTo>
                  <a:pt x="12211050" y="0"/>
                </a:lnTo>
                <a:lnTo>
                  <a:pt x="12211050" y="4438650"/>
                </a:lnTo>
                <a:lnTo>
                  <a:pt x="0" y="3219450"/>
                </a:lnTo>
                <a:lnTo>
                  <a:pt x="19050" y="0"/>
                </a:lnTo>
                <a:close/>
              </a:path>
            </a:pathLst>
          </a:custGeom>
          <a:solidFill>
            <a:srgbClr val="2F40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800" dirty="0"/>
          </a:p>
        </p:txBody>
      </p:sp>
      <p:sp>
        <p:nvSpPr>
          <p:cNvPr id="4" name="Прямоугольник 3"/>
          <p:cNvSpPr/>
          <p:nvPr userDrawn="1"/>
        </p:nvSpPr>
        <p:spPr>
          <a:xfrm>
            <a:off x="627063" y="581025"/>
            <a:ext cx="10896600" cy="5695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800" dirty="0"/>
          </a:p>
        </p:txBody>
      </p:sp>
      <p:pic>
        <p:nvPicPr>
          <p:cNvPr id="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0951" y="868363"/>
            <a:ext cx="20701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Прямая соединительная линия 9"/>
          <p:cNvCxnSpPr/>
          <p:nvPr/>
        </p:nvCxnSpPr>
        <p:spPr>
          <a:xfrm>
            <a:off x="5572126" y="2936875"/>
            <a:ext cx="1047751" cy="0"/>
          </a:xfrm>
          <a:prstGeom prst="line">
            <a:avLst/>
          </a:prstGeom>
          <a:ln w="76200">
            <a:solidFill>
              <a:srgbClr val="CDAC0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10648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Title 9"/>
          <p:cNvSpPr>
            <a:spLocks noGrp="1"/>
          </p:cNvSpPr>
          <p:nvPr>
            <p:ph type="title"/>
          </p:nvPr>
        </p:nvSpPr>
        <p:spPr>
          <a:xfrm>
            <a:off x="1910081" y="720727"/>
            <a:ext cx="8412799" cy="635635"/>
          </a:xfrm>
          <a:prstGeom prst="rect">
            <a:avLst/>
          </a:prstGeom>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7741991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C4952836-0FE9-4752-BD00-EAE99FFFD006}" type="slidenum">
              <a:rPr lang="en-US" smtClean="0"/>
              <a:pPr>
                <a:defRPr/>
              </a:pPr>
              <a:t>‹#›</a:t>
            </a:fld>
            <a:endParaRPr lang="en-US" dirty="0"/>
          </a:p>
        </p:txBody>
      </p:sp>
    </p:spTree>
    <p:extLst>
      <p:ext uri="{BB962C8B-B14F-4D97-AF65-F5344CB8AC3E}">
        <p14:creationId xmlns:p14="http://schemas.microsoft.com/office/powerpoint/2010/main" val="3365021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lvl="0"/>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08001FA0-6AF9-44BF-A662-5CE9D417A533}" type="slidenum">
              <a:rPr lang="en-US" smtClean="0"/>
              <a:pPr>
                <a:defRPr/>
              </a:pPr>
              <a:t>‹#›</a:t>
            </a:fld>
            <a:endParaRPr lang="en-US" dirty="0"/>
          </a:p>
        </p:txBody>
      </p:sp>
    </p:spTree>
    <p:extLst>
      <p:ext uri="{BB962C8B-B14F-4D97-AF65-F5344CB8AC3E}">
        <p14:creationId xmlns:p14="http://schemas.microsoft.com/office/powerpoint/2010/main" val="484116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Text Placeholder 8"/>
          <p:cNvSpPr>
            <a:spLocks noGrp="1"/>
          </p:cNvSpPr>
          <p:nvPr>
            <p:ph type="body" sz="quarter" idx="10"/>
          </p:nvPr>
        </p:nvSpPr>
        <p:spPr>
          <a:xfrm>
            <a:off x="1910080" y="1727835"/>
            <a:ext cx="8412798" cy="3987800"/>
          </a:xfrm>
          <a:prstGeom prst="rect">
            <a:avLst/>
          </a:prstGeo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9"/>
          <p:cNvSpPr>
            <a:spLocks noGrp="1"/>
          </p:cNvSpPr>
          <p:nvPr>
            <p:ph type="title"/>
          </p:nvPr>
        </p:nvSpPr>
        <p:spPr>
          <a:xfrm>
            <a:off x="1910080" y="720725"/>
            <a:ext cx="8412798" cy="635635"/>
          </a:xfrm>
          <a:prstGeom prst="rect">
            <a:avLst/>
          </a:prstGeom>
        </p:spPr>
        <p:txBody>
          <a:bodyPr/>
          <a:lstStyle>
            <a:lvl1pPr>
              <a:defRPr b="1">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417566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9"/>
          <p:cNvSpPr>
            <a:spLocks noChangeArrowheads="1"/>
          </p:cNvSpPr>
          <p:nvPr/>
        </p:nvSpPr>
        <p:spPr bwMode="auto">
          <a:xfrm>
            <a:off x="1219200" y="709615"/>
            <a:ext cx="9736139" cy="5426075"/>
          </a:xfrm>
          <a:prstGeom prst="rect">
            <a:avLst/>
          </a:prstGeom>
          <a:noFill/>
          <a:ln w="3175">
            <a:solidFill>
              <a:schemeClr val="bg2">
                <a:lumMod val="50000"/>
              </a:schemeClr>
            </a:solidFill>
            <a:miter lim="800000"/>
            <a:headEnd/>
            <a:tailEnd/>
          </a:ln>
          <a:effectLst/>
        </p:spPr>
        <p:txBody>
          <a:bodyPr wrap="none" anchor="ctr"/>
          <a:lstStyle/>
          <a:p>
            <a:pPr>
              <a:defRPr/>
            </a:pPr>
            <a:endParaRPr lang="en-US" sz="1800" dirty="0"/>
          </a:p>
        </p:txBody>
      </p:sp>
      <p:sp>
        <p:nvSpPr>
          <p:cNvPr id="1027" name="Line 10"/>
          <p:cNvSpPr>
            <a:spLocks noChangeShapeType="1"/>
          </p:cNvSpPr>
          <p:nvPr/>
        </p:nvSpPr>
        <p:spPr bwMode="auto">
          <a:xfrm>
            <a:off x="627064" y="3429000"/>
            <a:ext cx="10906125" cy="0"/>
          </a:xfrm>
          <a:prstGeom prst="line">
            <a:avLst/>
          </a:prstGeom>
          <a:noFill/>
          <a:ln w="6350">
            <a:solidFill>
              <a:srgbClr val="303E43"/>
            </a:solidFill>
            <a:prstDash val="dash"/>
            <a:round/>
            <a:headEnd/>
            <a:tailEnd/>
          </a:ln>
          <a:extLst>
            <a:ext uri="{909E8E84-426E-40DD-AFC4-6F175D3DCCD1}">
              <a14:hiddenFill xmlns:a14="http://schemas.microsoft.com/office/drawing/2010/main">
                <a:noFill/>
              </a14:hiddenFill>
            </a:ext>
          </a:extLst>
        </p:spPr>
        <p:txBody>
          <a:bodyPr/>
          <a:lstStyle/>
          <a:p>
            <a:endParaRPr lang="en-US" sz="1800" dirty="0"/>
          </a:p>
        </p:txBody>
      </p:sp>
      <p:sp>
        <p:nvSpPr>
          <p:cNvPr id="1028" name="Line 11"/>
          <p:cNvSpPr>
            <a:spLocks noChangeShapeType="1"/>
          </p:cNvSpPr>
          <p:nvPr/>
        </p:nvSpPr>
        <p:spPr bwMode="auto">
          <a:xfrm>
            <a:off x="6127751" y="360365"/>
            <a:ext cx="0" cy="6124575"/>
          </a:xfrm>
          <a:prstGeom prst="line">
            <a:avLst/>
          </a:prstGeom>
          <a:noFill/>
          <a:ln w="6350">
            <a:solidFill>
              <a:srgbClr val="303E43"/>
            </a:solidFill>
            <a:prstDash val="dash"/>
            <a:round/>
            <a:headEnd/>
            <a:tailEnd/>
          </a:ln>
          <a:extLst>
            <a:ext uri="{909E8E84-426E-40DD-AFC4-6F175D3DCCD1}">
              <a14:hiddenFill xmlns:a14="http://schemas.microsoft.com/office/drawing/2010/main">
                <a:noFill/>
              </a14:hiddenFill>
            </a:ext>
          </a:extLst>
        </p:spPr>
        <p:txBody>
          <a:bodyPr/>
          <a:lstStyle/>
          <a:p>
            <a:endParaRPr lang="en-US" sz="1800" dirty="0"/>
          </a:p>
        </p:txBody>
      </p:sp>
      <p:grpSp>
        <p:nvGrpSpPr>
          <p:cNvPr id="1029" name="Group 14"/>
          <p:cNvGrpSpPr>
            <a:grpSpLocks/>
          </p:cNvGrpSpPr>
          <p:nvPr/>
        </p:nvGrpSpPr>
        <p:grpSpPr bwMode="auto">
          <a:xfrm>
            <a:off x="627064" y="360365"/>
            <a:ext cx="10906125" cy="6124575"/>
            <a:chOff x="296" y="227"/>
            <a:chExt cx="5153" cy="3858"/>
          </a:xfrm>
        </p:grpSpPr>
        <p:grpSp>
          <p:nvGrpSpPr>
            <p:cNvPr id="1073" name="Group 13"/>
            <p:cNvGrpSpPr>
              <a:grpSpLocks/>
            </p:cNvGrpSpPr>
            <p:nvPr/>
          </p:nvGrpSpPr>
          <p:grpSpPr bwMode="auto">
            <a:xfrm>
              <a:off x="296" y="235"/>
              <a:ext cx="5153" cy="3842"/>
              <a:chOff x="296" y="235"/>
              <a:chExt cx="5153" cy="3842"/>
            </a:xfrm>
          </p:grpSpPr>
          <p:grpSp>
            <p:nvGrpSpPr>
              <p:cNvPr id="1075" name="Group 12"/>
              <p:cNvGrpSpPr>
                <a:grpSpLocks/>
              </p:cNvGrpSpPr>
              <p:nvPr/>
            </p:nvGrpSpPr>
            <p:grpSpPr bwMode="auto">
              <a:xfrm>
                <a:off x="296" y="235"/>
                <a:ext cx="5153" cy="3842"/>
                <a:chOff x="296" y="235"/>
                <a:chExt cx="5153" cy="3842"/>
              </a:xfrm>
            </p:grpSpPr>
            <p:sp>
              <p:nvSpPr>
                <p:cNvPr id="10" name="Rectangle 8"/>
                <p:cNvSpPr>
                  <a:spLocks noChangeArrowheads="1"/>
                </p:cNvSpPr>
                <p:nvPr/>
              </p:nvSpPr>
              <p:spPr bwMode="auto">
                <a:xfrm>
                  <a:off x="296" y="235"/>
                  <a:ext cx="5153" cy="3842"/>
                </a:xfrm>
                <a:prstGeom prst="rect">
                  <a:avLst/>
                </a:prstGeom>
                <a:noFill/>
                <a:ln w="3175">
                  <a:solidFill>
                    <a:schemeClr val="bg2">
                      <a:lumMod val="25000"/>
                    </a:schemeClr>
                  </a:solidFill>
                  <a:miter lim="800000"/>
                  <a:headEnd/>
                  <a:tailEnd/>
                </a:ln>
                <a:effectLst/>
              </p:spPr>
              <p:txBody>
                <a:bodyPr wrap="none" anchor="ctr"/>
                <a:lstStyle/>
                <a:p>
                  <a:pPr>
                    <a:defRPr/>
                  </a:pPr>
                  <a:endParaRPr lang="en-US" sz="1800" dirty="0"/>
                </a:p>
              </p:txBody>
            </p:sp>
            <p:sp>
              <p:nvSpPr>
                <p:cNvPr id="11" name="Rectangle 9"/>
                <p:cNvSpPr>
                  <a:spLocks noChangeArrowheads="1"/>
                </p:cNvSpPr>
                <p:nvPr/>
              </p:nvSpPr>
              <p:spPr bwMode="auto">
                <a:xfrm>
                  <a:off x="576" y="447"/>
                  <a:ext cx="4600" cy="3418"/>
                </a:xfrm>
                <a:prstGeom prst="rect">
                  <a:avLst/>
                </a:prstGeom>
                <a:noFill/>
                <a:ln w="3175">
                  <a:solidFill>
                    <a:schemeClr val="bg2">
                      <a:lumMod val="50000"/>
                    </a:schemeClr>
                  </a:solidFill>
                  <a:miter lim="800000"/>
                  <a:headEnd/>
                  <a:tailEnd/>
                </a:ln>
                <a:effectLst/>
              </p:spPr>
              <p:txBody>
                <a:bodyPr wrap="none" anchor="ctr"/>
                <a:lstStyle/>
                <a:p>
                  <a:pPr>
                    <a:defRPr/>
                  </a:pPr>
                  <a:endParaRPr lang="en-US" sz="1800" dirty="0"/>
                </a:p>
              </p:txBody>
            </p:sp>
          </p:grpSp>
          <p:sp>
            <p:nvSpPr>
              <p:cNvPr id="1076" name="Line 10"/>
              <p:cNvSpPr>
                <a:spLocks noChangeShapeType="1"/>
              </p:cNvSpPr>
              <p:nvPr/>
            </p:nvSpPr>
            <p:spPr bwMode="auto">
              <a:xfrm>
                <a:off x="296" y="2160"/>
                <a:ext cx="5153" cy="0"/>
              </a:xfrm>
              <a:prstGeom prst="line">
                <a:avLst/>
              </a:prstGeom>
              <a:noFill/>
              <a:ln w="6350">
                <a:solidFill>
                  <a:srgbClr val="303E43"/>
                </a:solidFill>
                <a:prstDash val="dash"/>
                <a:round/>
                <a:headEnd/>
                <a:tailEnd/>
              </a:ln>
              <a:extLst>
                <a:ext uri="{909E8E84-426E-40DD-AFC4-6F175D3DCCD1}">
                  <a14:hiddenFill xmlns:a14="http://schemas.microsoft.com/office/drawing/2010/main">
                    <a:noFill/>
                  </a14:hiddenFill>
                </a:ext>
              </a:extLst>
            </p:spPr>
            <p:txBody>
              <a:bodyPr/>
              <a:lstStyle/>
              <a:p>
                <a:endParaRPr lang="en-US" sz="1800" dirty="0"/>
              </a:p>
            </p:txBody>
          </p:sp>
        </p:grpSp>
        <p:sp>
          <p:nvSpPr>
            <p:cNvPr id="1074" name="Line 11"/>
            <p:cNvSpPr>
              <a:spLocks noChangeShapeType="1"/>
            </p:cNvSpPr>
            <p:nvPr/>
          </p:nvSpPr>
          <p:spPr bwMode="auto">
            <a:xfrm>
              <a:off x="2895" y="227"/>
              <a:ext cx="0" cy="3858"/>
            </a:xfrm>
            <a:prstGeom prst="line">
              <a:avLst/>
            </a:prstGeom>
            <a:noFill/>
            <a:ln w="6350">
              <a:solidFill>
                <a:srgbClr val="303E43"/>
              </a:solidFill>
              <a:prstDash val="dash"/>
              <a:round/>
              <a:headEnd/>
              <a:tailEnd/>
            </a:ln>
            <a:extLst>
              <a:ext uri="{909E8E84-426E-40DD-AFC4-6F175D3DCCD1}">
                <a14:hiddenFill xmlns:a14="http://schemas.microsoft.com/office/drawing/2010/main">
                  <a:noFill/>
                </a14:hiddenFill>
              </a:ext>
            </a:extLst>
          </p:spPr>
          <p:txBody>
            <a:bodyPr/>
            <a:lstStyle/>
            <a:p>
              <a:endParaRPr lang="en-US" sz="1800" dirty="0"/>
            </a:p>
          </p:txBody>
        </p:sp>
      </p:grpSp>
      <p:sp>
        <p:nvSpPr>
          <p:cNvPr id="89" name="Rectangle 9"/>
          <p:cNvSpPr>
            <a:spLocks noChangeArrowheads="1"/>
          </p:cNvSpPr>
          <p:nvPr/>
        </p:nvSpPr>
        <p:spPr bwMode="auto">
          <a:xfrm>
            <a:off x="1219200" y="709615"/>
            <a:ext cx="9736139" cy="5426075"/>
          </a:xfrm>
          <a:prstGeom prst="rect">
            <a:avLst/>
          </a:prstGeom>
          <a:noFill/>
          <a:ln w="3175">
            <a:solidFill>
              <a:schemeClr val="bg2">
                <a:lumMod val="50000"/>
              </a:schemeClr>
            </a:solidFill>
            <a:miter lim="800000"/>
            <a:headEnd/>
            <a:tailEnd/>
          </a:ln>
          <a:effectLst/>
        </p:spPr>
        <p:txBody>
          <a:bodyPr wrap="none" anchor="ctr"/>
          <a:lstStyle/>
          <a:p>
            <a:pPr>
              <a:defRPr/>
            </a:pPr>
            <a:endParaRPr lang="en-US" sz="1800" dirty="0"/>
          </a:p>
        </p:txBody>
      </p:sp>
      <p:sp>
        <p:nvSpPr>
          <p:cNvPr id="1031" name="Line 10"/>
          <p:cNvSpPr>
            <a:spLocks noChangeShapeType="1"/>
          </p:cNvSpPr>
          <p:nvPr/>
        </p:nvSpPr>
        <p:spPr bwMode="auto">
          <a:xfrm>
            <a:off x="627064" y="3429000"/>
            <a:ext cx="10906125" cy="0"/>
          </a:xfrm>
          <a:prstGeom prst="line">
            <a:avLst/>
          </a:prstGeom>
          <a:noFill/>
          <a:ln w="6350">
            <a:solidFill>
              <a:srgbClr val="303E43"/>
            </a:solidFill>
            <a:prstDash val="dash"/>
            <a:round/>
            <a:headEnd/>
            <a:tailEnd/>
          </a:ln>
          <a:extLst>
            <a:ext uri="{909E8E84-426E-40DD-AFC4-6F175D3DCCD1}">
              <a14:hiddenFill xmlns:a14="http://schemas.microsoft.com/office/drawing/2010/main">
                <a:noFill/>
              </a14:hiddenFill>
            </a:ext>
          </a:extLst>
        </p:spPr>
        <p:txBody>
          <a:bodyPr/>
          <a:lstStyle/>
          <a:p>
            <a:endParaRPr lang="en-US" sz="1800" dirty="0"/>
          </a:p>
        </p:txBody>
      </p:sp>
      <p:sp>
        <p:nvSpPr>
          <p:cNvPr id="1032" name="Line 11"/>
          <p:cNvSpPr>
            <a:spLocks noChangeShapeType="1"/>
          </p:cNvSpPr>
          <p:nvPr/>
        </p:nvSpPr>
        <p:spPr bwMode="auto">
          <a:xfrm>
            <a:off x="6127751" y="360365"/>
            <a:ext cx="0" cy="6124575"/>
          </a:xfrm>
          <a:prstGeom prst="line">
            <a:avLst/>
          </a:prstGeom>
          <a:noFill/>
          <a:ln w="6350">
            <a:solidFill>
              <a:srgbClr val="303E43"/>
            </a:solidFill>
            <a:prstDash val="dash"/>
            <a:round/>
            <a:headEnd/>
            <a:tailEnd/>
          </a:ln>
          <a:extLst>
            <a:ext uri="{909E8E84-426E-40DD-AFC4-6F175D3DCCD1}">
              <a14:hiddenFill xmlns:a14="http://schemas.microsoft.com/office/drawing/2010/main">
                <a:noFill/>
              </a14:hiddenFill>
            </a:ext>
          </a:extLst>
        </p:spPr>
        <p:txBody>
          <a:bodyPr/>
          <a:lstStyle/>
          <a:p>
            <a:endParaRPr lang="en-US" sz="1800" dirty="0"/>
          </a:p>
        </p:txBody>
      </p:sp>
      <p:grpSp>
        <p:nvGrpSpPr>
          <p:cNvPr id="1033" name="Group 14"/>
          <p:cNvGrpSpPr>
            <a:grpSpLocks/>
          </p:cNvGrpSpPr>
          <p:nvPr userDrawn="1"/>
        </p:nvGrpSpPr>
        <p:grpSpPr bwMode="auto">
          <a:xfrm>
            <a:off x="627064" y="360365"/>
            <a:ext cx="10906125" cy="6124575"/>
            <a:chOff x="296" y="227"/>
            <a:chExt cx="5153" cy="3858"/>
          </a:xfrm>
        </p:grpSpPr>
        <p:grpSp>
          <p:nvGrpSpPr>
            <p:cNvPr id="1067" name="Group 13"/>
            <p:cNvGrpSpPr>
              <a:grpSpLocks/>
            </p:cNvGrpSpPr>
            <p:nvPr/>
          </p:nvGrpSpPr>
          <p:grpSpPr bwMode="auto">
            <a:xfrm>
              <a:off x="296" y="235"/>
              <a:ext cx="5153" cy="3842"/>
              <a:chOff x="296" y="235"/>
              <a:chExt cx="5153" cy="3842"/>
            </a:xfrm>
          </p:grpSpPr>
          <p:grpSp>
            <p:nvGrpSpPr>
              <p:cNvPr id="1069" name="Group 12"/>
              <p:cNvGrpSpPr>
                <a:grpSpLocks/>
              </p:cNvGrpSpPr>
              <p:nvPr/>
            </p:nvGrpSpPr>
            <p:grpSpPr bwMode="auto">
              <a:xfrm>
                <a:off x="296" y="235"/>
                <a:ext cx="5153" cy="3842"/>
                <a:chOff x="296" y="235"/>
                <a:chExt cx="5153" cy="3842"/>
              </a:xfrm>
            </p:grpSpPr>
            <p:sp>
              <p:nvSpPr>
                <p:cNvPr id="97" name="Rectangle 8"/>
                <p:cNvSpPr>
                  <a:spLocks noChangeArrowheads="1"/>
                </p:cNvSpPr>
                <p:nvPr/>
              </p:nvSpPr>
              <p:spPr bwMode="auto">
                <a:xfrm>
                  <a:off x="296" y="235"/>
                  <a:ext cx="5153" cy="3842"/>
                </a:xfrm>
                <a:prstGeom prst="rect">
                  <a:avLst/>
                </a:prstGeom>
                <a:noFill/>
                <a:ln w="3175">
                  <a:solidFill>
                    <a:schemeClr val="bg2">
                      <a:lumMod val="25000"/>
                    </a:schemeClr>
                  </a:solidFill>
                  <a:miter lim="800000"/>
                  <a:headEnd/>
                  <a:tailEnd/>
                </a:ln>
                <a:effectLst/>
              </p:spPr>
              <p:txBody>
                <a:bodyPr wrap="none" anchor="ctr"/>
                <a:lstStyle/>
                <a:p>
                  <a:pPr>
                    <a:defRPr/>
                  </a:pPr>
                  <a:endParaRPr lang="en-US" sz="1800" dirty="0"/>
                </a:p>
              </p:txBody>
            </p:sp>
            <p:sp>
              <p:nvSpPr>
                <p:cNvPr id="98" name="Rectangle 9"/>
                <p:cNvSpPr>
                  <a:spLocks noChangeArrowheads="1"/>
                </p:cNvSpPr>
                <p:nvPr/>
              </p:nvSpPr>
              <p:spPr bwMode="auto">
                <a:xfrm>
                  <a:off x="576" y="447"/>
                  <a:ext cx="4600" cy="3418"/>
                </a:xfrm>
                <a:prstGeom prst="rect">
                  <a:avLst/>
                </a:prstGeom>
                <a:noFill/>
                <a:ln w="3175">
                  <a:solidFill>
                    <a:schemeClr val="bg2">
                      <a:lumMod val="50000"/>
                    </a:schemeClr>
                  </a:solidFill>
                  <a:miter lim="800000"/>
                  <a:headEnd/>
                  <a:tailEnd/>
                </a:ln>
                <a:effectLst/>
              </p:spPr>
              <p:txBody>
                <a:bodyPr wrap="none" anchor="ctr"/>
                <a:lstStyle/>
                <a:p>
                  <a:pPr>
                    <a:defRPr/>
                  </a:pPr>
                  <a:endParaRPr lang="en-US" sz="1800" dirty="0"/>
                </a:p>
              </p:txBody>
            </p:sp>
          </p:grpSp>
          <p:sp>
            <p:nvSpPr>
              <p:cNvPr id="1070" name="Line 10"/>
              <p:cNvSpPr>
                <a:spLocks noChangeShapeType="1"/>
              </p:cNvSpPr>
              <p:nvPr/>
            </p:nvSpPr>
            <p:spPr bwMode="auto">
              <a:xfrm>
                <a:off x="296" y="2160"/>
                <a:ext cx="5153" cy="0"/>
              </a:xfrm>
              <a:prstGeom prst="line">
                <a:avLst/>
              </a:prstGeom>
              <a:noFill/>
              <a:ln w="6350">
                <a:solidFill>
                  <a:srgbClr val="303E43"/>
                </a:solidFill>
                <a:prstDash val="dash"/>
                <a:round/>
                <a:headEnd/>
                <a:tailEnd/>
              </a:ln>
              <a:extLst>
                <a:ext uri="{909E8E84-426E-40DD-AFC4-6F175D3DCCD1}">
                  <a14:hiddenFill xmlns:a14="http://schemas.microsoft.com/office/drawing/2010/main">
                    <a:noFill/>
                  </a14:hiddenFill>
                </a:ext>
              </a:extLst>
            </p:spPr>
            <p:txBody>
              <a:bodyPr/>
              <a:lstStyle/>
              <a:p>
                <a:endParaRPr lang="en-US" sz="1800" dirty="0"/>
              </a:p>
            </p:txBody>
          </p:sp>
        </p:grpSp>
        <p:sp>
          <p:nvSpPr>
            <p:cNvPr id="1068" name="Line 11"/>
            <p:cNvSpPr>
              <a:spLocks noChangeShapeType="1"/>
            </p:cNvSpPr>
            <p:nvPr/>
          </p:nvSpPr>
          <p:spPr bwMode="auto">
            <a:xfrm>
              <a:off x="2895" y="227"/>
              <a:ext cx="0" cy="3858"/>
            </a:xfrm>
            <a:prstGeom prst="line">
              <a:avLst/>
            </a:prstGeom>
            <a:noFill/>
            <a:ln w="6350">
              <a:solidFill>
                <a:srgbClr val="303E43"/>
              </a:solidFill>
              <a:prstDash val="dash"/>
              <a:round/>
              <a:headEnd/>
              <a:tailEnd/>
            </a:ln>
            <a:extLst>
              <a:ext uri="{909E8E84-426E-40DD-AFC4-6F175D3DCCD1}">
                <a14:hiddenFill xmlns:a14="http://schemas.microsoft.com/office/drawing/2010/main">
                  <a:noFill/>
                </a14:hiddenFill>
              </a:ext>
            </a:extLst>
          </p:spPr>
          <p:txBody>
            <a:bodyPr/>
            <a:lstStyle/>
            <a:p>
              <a:endParaRPr lang="en-US" sz="1800" dirty="0"/>
            </a:p>
          </p:txBody>
        </p:sp>
      </p:grpSp>
      <p:sp>
        <p:nvSpPr>
          <p:cNvPr id="99" name="Прямоугольник 6"/>
          <p:cNvSpPr>
            <a:spLocks noChangeArrowheads="1"/>
          </p:cNvSpPr>
          <p:nvPr/>
        </p:nvSpPr>
        <p:spPr bwMode="auto">
          <a:xfrm>
            <a:off x="10621986" y="5842000"/>
            <a:ext cx="290464"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algn="ctr" eaLnBrk="1" hangingPunct="1">
              <a:defRPr/>
            </a:pPr>
            <a:fld id="{96832658-2691-45F4-BAE1-044E4CCAEA69}" type="slidenum">
              <a:rPr lang="ru-RU" altLang="en-US" sz="675" b="1" smtClean="0">
                <a:solidFill>
                  <a:srgbClr val="CDAC09"/>
                </a:solidFill>
                <a:latin typeface="Arial" panose="020B0604020202020204" pitchFamily="34" charset="0"/>
                <a:ea typeface="Karla" pitchFamily="2" charset="0"/>
                <a:cs typeface="Arial" panose="020B0604020202020204" pitchFamily="34" charset="0"/>
              </a:rPr>
              <a:pPr algn="ctr" eaLnBrk="1" hangingPunct="1">
                <a:defRPr/>
              </a:pPr>
              <a:t>‹#›</a:t>
            </a:fld>
            <a:endParaRPr lang="ru-RU" altLang="en-US" sz="900" b="1">
              <a:solidFill>
                <a:srgbClr val="CDAC09"/>
              </a:solidFill>
              <a:latin typeface="Arial" panose="020B0604020202020204" pitchFamily="34" charset="0"/>
              <a:ea typeface="Karla" pitchFamily="2" charset="0"/>
              <a:cs typeface="Arial" panose="020B0604020202020204" pitchFamily="34" charset="0"/>
            </a:endParaRPr>
          </a:p>
        </p:txBody>
      </p:sp>
      <p:sp>
        <p:nvSpPr>
          <p:cNvPr id="100" name="Прямоугольник 7"/>
          <p:cNvSpPr/>
          <p:nvPr/>
        </p:nvSpPr>
        <p:spPr>
          <a:xfrm>
            <a:off x="10579101" y="6072188"/>
            <a:ext cx="376239" cy="57150"/>
          </a:xfrm>
          <a:prstGeom prst="rect">
            <a:avLst/>
          </a:prstGeom>
          <a:solidFill>
            <a:srgbClr val="CDAC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800" dirty="0"/>
          </a:p>
        </p:txBody>
      </p:sp>
      <p:sp>
        <p:nvSpPr>
          <p:cNvPr id="101" name="Прямоугольник 36"/>
          <p:cNvSpPr/>
          <p:nvPr userDrawn="1"/>
        </p:nvSpPr>
        <p:spPr>
          <a:xfrm>
            <a:off x="0" y="0"/>
            <a:ext cx="12192000" cy="1346200"/>
          </a:xfrm>
          <a:prstGeom prst="rect">
            <a:avLst/>
          </a:prstGeom>
          <a:solidFill>
            <a:srgbClr val="2F40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800" dirty="0"/>
              <a:t>                             </a:t>
            </a:r>
            <a:endParaRPr lang="ru-RU" sz="1800" dirty="0"/>
          </a:p>
        </p:txBody>
      </p:sp>
      <p:grpSp>
        <p:nvGrpSpPr>
          <p:cNvPr id="1037" name="Группа 37"/>
          <p:cNvGrpSpPr>
            <a:grpSpLocks/>
          </p:cNvGrpSpPr>
          <p:nvPr/>
        </p:nvGrpSpPr>
        <p:grpSpPr bwMode="auto">
          <a:xfrm>
            <a:off x="1220788" y="819150"/>
            <a:ext cx="681037" cy="165100"/>
            <a:chOff x="2152493" y="583267"/>
            <a:chExt cx="681788" cy="165205"/>
          </a:xfrm>
        </p:grpSpPr>
        <p:sp>
          <p:nvSpPr>
            <p:cNvPr id="103" name="Овал 5"/>
            <p:cNvSpPr/>
            <p:nvPr/>
          </p:nvSpPr>
          <p:spPr>
            <a:xfrm>
              <a:off x="2152493" y="583267"/>
              <a:ext cx="165282" cy="165205"/>
            </a:xfrm>
            <a:prstGeom prst="ellipse">
              <a:avLst/>
            </a:prstGeom>
            <a:solidFill>
              <a:srgbClr val="CDAC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800" dirty="0"/>
            </a:p>
          </p:txBody>
        </p:sp>
        <p:sp>
          <p:nvSpPr>
            <p:cNvPr id="104" name="Овал 6"/>
            <p:cNvSpPr/>
            <p:nvPr/>
          </p:nvSpPr>
          <p:spPr>
            <a:xfrm>
              <a:off x="2411540" y="583267"/>
              <a:ext cx="163693" cy="16520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800" dirty="0"/>
            </a:p>
          </p:txBody>
        </p:sp>
        <p:sp>
          <p:nvSpPr>
            <p:cNvPr id="105" name="Овал 7"/>
            <p:cNvSpPr/>
            <p:nvPr/>
          </p:nvSpPr>
          <p:spPr>
            <a:xfrm>
              <a:off x="2668999" y="583267"/>
              <a:ext cx="165282" cy="165205"/>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800" dirty="0"/>
            </a:p>
          </p:txBody>
        </p:sp>
      </p:grpSp>
      <p:cxnSp>
        <p:nvCxnSpPr>
          <p:cNvPr id="106" name="Прямая соединительная линия 33"/>
          <p:cNvCxnSpPr/>
          <p:nvPr/>
        </p:nvCxnSpPr>
        <p:spPr>
          <a:xfrm>
            <a:off x="1" y="1220788"/>
            <a:ext cx="1901825" cy="0"/>
          </a:xfrm>
          <a:prstGeom prst="line">
            <a:avLst/>
          </a:prstGeom>
          <a:ln w="57150">
            <a:solidFill>
              <a:srgbClr val="CDAC09"/>
            </a:solidFill>
          </a:ln>
        </p:spPr>
        <p:style>
          <a:lnRef idx="1">
            <a:schemeClr val="accent1"/>
          </a:lnRef>
          <a:fillRef idx="0">
            <a:schemeClr val="accent1"/>
          </a:fillRef>
          <a:effectRef idx="0">
            <a:schemeClr val="accent1"/>
          </a:effectRef>
          <a:fontRef idx="minor">
            <a:schemeClr val="tx1"/>
          </a:fontRef>
        </p:style>
      </p:cxnSp>
      <p:sp>
        <p:nvSpPr>
          <p:cNvPr id="1040" name="Line 10"/>
          <p:cNvSpPr>
            <a:spLocks noChangeShapeType="1"/>
          </p:cNvSpPr>
          <p:nvPr/>
        </p:nvSpPr>
        <p:spPr bwMode="auto">
          <a:xfrm>
            <a:off x="627064" y="3429000"/>
            <a:ext cx="10906125" cy="0"/>
          </a:xfrm>
          <a:prstGeom prst="line">
            <a:avLst/>
          </a:prstGeom>
          <a:noFill/>
          <a:ln w="6350">
            <a:solidFill>
              <a:srgbClr val="303E43"/>
            </a:solidFill>
            <a:prstDash val="dash"/>
            <a:round/>
            <a:headEnd/>
            <a:tailEnd/>
          </a:ln>
          <a:extLst>
            <a:ext uri="{909E8E84-426E-40DD-AFC4-6F175D3DCCD1}">
              <a14:hiddenFill xmlns:a14="http://schemas.microsoft.com/office/drawing/2010/main">
                <a:noFill/>
              </a14:hiddenFill>
            </a:ext>
          </a:extLst>
        </p:spPr>
        <p:txBody>
          <a:bodyPr/>
          <a:lstStyle/>
          <a:p>
            <a:endParaRPr lang="en-US" sz="1800" dirty="0"/>
          </a:p>
        </p:txBody>
      </p:sp>
      <p:sp>
        <p:nvSpPr>
          <p:cNvPr id="1041" name="Line 11"/>
          <p:cNvSpPr>
            <a:spLocks noChangeShapeType="1"/>
          </p:cNvSpPr>
          <p:nvPr/>
        </p:nvSpPr>
        <p:spPr bwMode="auto">
          <a:xfrm>
            <a:off x="6127751" y="360365"/>
            <a:ext cx="0" cy="6124575"/>
          </a:xfrm>
          <a:prstGeom prst="line">
            <a:avLst/>
          </a:prstGeom>
          <a:noFill/>
          <a:ln w="6350">
            <a:solidFill>
              <a:srgbClr val="303E43"/>
            </a:solidFill>
            <a:prstDash val="dash"/>
            <a:round/>
            <a:headEnd/>
            <a:tailEnd/>
          </a:ln>
          <a:extLst>
            <a:ext uri="{909E8E84-426E-40DD-AFC4-6F175D3DCCD1}">
              <a14:hiddenFill xmlns:a14="http://schemas.microsoft.com/office/drawing/2010/main">
                <a:noFill/>
              </a14:hiddenFill>
            </a:ext>
          </a:extLst>
        </p:spPr>
        <p:txBody>
          <a:bodyPr/>
          <a:lstStyle/>
          <a:p>
            <a:endParaRPr lang="en-US" sz="1800" dirty="0"/>
          </a:p>
        </p:txBody>
      </p:sp>
      <p:grpSp>
        <p:nvGrpSpPr>
          <p:cNvPr id="1042" name="Group 14"/>
          <p:cNvGrpSpPr>
            <a:grpSpLocks/>
          </p:cNvGrpSpPr>
          <p:nvPr userDrawn="1"/>
        </p:nvGrpSpPr>
        <p:grpSpPr bwMode="auto">
          <a:xfrm>
            <a:off x="627064" y="360365"/>
            <a:ext cx="10906125" cy="6124575"/>
            <a:chOff x="296" y="227"/>
            <a:chExt cx="5153" cy="3858"/>
          </a:xfrm>
        </p:grpSpPr>
        <p:grpSp>
          <p:nvGrpSpPr>
            <p:cNvPr id="1058" name="Group 13"/>
            <p:cNvGrpSpPr>
              <a:grpSpLocks/>
            </p:cNvGrpSpPr>
            <p:nvPr/>
          </p:nvGrpSpPr>
          <p:grpSpPr bwMode="auto">
            <a:xfrm>
              <a:off x="296" y="235"/>
              <a:ext cx="5153" cy="3842"/>
              <a:chOff x="296" y="235"/>
              <a:chExt cx="5153" cy="3842"/>
            </a:xfrm>
          </p:grpSpPr>
          <p:sp>
            <p:nvSpPr>
              <p:cNvPr id="115" name="Rectangle 8"/>
              <p:cNvSpPr>
                <a:spLocks noChangeArrowheads="1"/>
              </p:cNvSpPr>
              <p:nvPr/>
            </p:nvSpPr>
            <p:spPr bwMode="auto">
              <a:xfrm>
                <a:off x="296" y="235"/>
                <a:ext cx="5153" cy="3842"/>
              </a:xfrm>
              <a:prstGeom prst="rect">
                <a:avLst/>
              </a:prstGeom>
              <a:noFill/>
              <a:ln w="3175">
                <a:solidFill>
                  <a:schemeClr val="bg2">
                    <a:lumMod val="25000"/>
                  </a:schemeClr>
                </a:solidFill>
                <a:miter lim="800000"/>
                <a:headEnd/>
                <a:tailEnd/>
              </a:ln>
              <a:effectLst/>
            </p:spPr>
            <p:txBody>
              <a:bodyPr wrap="none" anchor="ctr"/>
              <a:lstStyle/>
              <a:p>
                <a:pPr>
                  <a:defRPr/>
                </a:pPr>
                <a:endParaRPr lang="en-US" sz="1800" dirty="0"/>
              </a:p>
            </p:txBody>
          </p:sp>
          <p:sp>
            <p:nvSpPr>
              <p:cNvPr id="1061" name="Line 10"/>
              <p:cNvSpPr>
                <a:spLocks noChangeShapeType="1"/>
              </p:cNvSpPr>
              <p:nvPr/>
            </p:nvSpPr>
            <p:spPr bwMode="auto">
              <a:xfrm>
                <a:off x="296" y="2160"/>
                <a:ext cx="5153" cy="0"/>
              </a:xfrm>
              <a:prstGeom prst="line">
                <a:avLst/>
              </a:prstGeom>
              <a:noFill/>
              <a:ln w="6350">
                <a:solidFill>
                  <a:srgbClr val="303E43"/>
                </a:solidFill>
                <a:prstDash val="dash"/>
                <a:round/>
                <a:headEnd/>
                <a:tailEnd/>
              </a:ln>
              <a:extLst>
                <a:ext uri="{909E8E84-426E-40DD-AFC4-6F175D3DCCD1}">
                  <a14:hiddenFill xmlns:a14="http://schemas.microsoft.com/office/drawing/2010/main">
                    <a:noFill/>
                  </a14:hiddenFill>
                </a:ext>
              </a:extLst>
            </p:spPr>
            <p:txBody>
              <a:bodyPr/>
              <a:lstStyle/>
              <a:p>
                <a:endParaRPr lang="en-US" sz="1800" dirty="0"/>
              </a:p>
            </p:txBody>
          </p:sp>
        </p:grpSp>
        <p:sp>
          <p:nvSpPr>
            <p:cNvPr id="1059" name="Line 11"/>
            <p:cNvSpPr>
              <a:spLocks noChangeShapeType="1"/>
            </p:cNvSpPr>
            <p:nvPr/>
          </p:nvSpPr>
          <p:spPr bwMode="auto">
            <a:xfrm>
              <a:off x="2895" y="227"/>
              <a:ext cx="0" cy="3858"/>
            </a:xfrm>
            <a:prstGeom prst="line">
              <a:avLst/>
            </a:prstGeom>
            <a:noFill/>
            <a:ln w="6350">
              <a:solidFill>
                <a:srgbClr val="303E43"/>
              </a:solidFill>
              <a:prstDash val="dash"/>
              <a:round/>
              <a:headEnd/>
              <a:tailEnd/>
            </a:ln>
            <a:extLst>
              <a:ext uri="{909E8E84-426E-40DD-AFC4-6F175D3DCCD1}">
                <a14:hiddenFill xmlns:a14="http://schemas.microsoft.com/office/drawing/2010/main">
                  <a:noFill/>
                </a14:hiddenFill>
              </a:ext>
            </a:extLst>
          </p:spPr>
          <p:txBody>
            <a:bodyPr/>
            <a:lstStyle/>
            <a:p>
              <a:endParaRPr lang="en-US" sz="1800" dirty="0"/>
            </a:p>
          </p:txBody>
        </p:sp>
      </p:grpSp>
      <p:sp>
        <p:nvSpPr>
          <p:cNvPr id="117" name="Oval 116"/>
          <p:cNvSpPr/>
          <p:nvPr/>
        </p:nvSpPr>
        <p:spPr>
          <a:xfrm>
            <a:off x="8916988" y="-36513"/>
            <a:ext cx="2398712" cy="2397126"/>
          </a:xfrm>
          <a:prstGeom prst="ellipse">
            <a:avLst/>
          </a:prstGeom>
          <a:blipFill dpi="0" rotWithShape="1">
            <a:blip r:embed="rId7">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118" name="Rectangle 117"/>
          <p:cNvSpPr/>
          <p:nvPr userDrawn="1"/>
        </p:nvSpPr>
        <p:spPr>
          <a:xfrm>
            <a:off x="0" y="1350965"/>
            <a:ext cx="12192000" cy="5559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dirty="0"/>
          </a:p>
        </p:txBody>
      </p:sp>
      <p:sp>
        <p:nvSpPr>
          <p:cNvPr id="119" name="Прямоугольник 6"/>
          <p:cNvSpPr>
            <a:spLocks noChangeArrowheads="1"/>
          </p:cNvSpPr>
          <p:nvPr/>
        </p:nvSpPr>
        <p:spPr bwMode="auto">
          <a:xfrm>
            <a:off x="10621986" y="5842000"/>
            <a:ext cx="290464"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algn="ctr" eaLnBrk="1" hangingPunct="1">
              <a:defRPr/>
            </a:pPr>
            <a:fld id="{A2CA1E7F-44DB-48CD-8B40-613AB2880472}" type="slidenum">
              <a:rPr lang="ru-RU" altLang="en-US" sz="675" b="1" smtClean="0">
                <a:solidFill>
                  <a:srgbClr val="CDAC09"/>
                </a:solidFill>
                <a:latin typeface="Arial" panose="020B0604020202020204" pitchFamily="34" charset="0"/>
                <a:ea typeface="Karla" pitchFamily="2" charset="0"/>
                <a:cs typeface="Arial" panose="020B0604020202020204" pitchFamily="34" charset="0"/>
              </a:rPr>
              <a:pPr algn="ctr" eaLnBrk="1" hangingPunct="1">
                <a:defRPr/>
              </a:pPr>
              <a:t>‹#›</a:t>
            </a:fld>
            <a:endParaRPr lang="ru-RU" altLang="en-US" sz="900" b="1" dirty="0">
              <a:solidFill>
                <a:srgbClr val="CDAC09"/>
              </a:solidFill>
              <a:latin typeface="Arial" panose="020B0604020202020204" pitchFamily="34" charset="0"/>
              <a:ea typeface="Karla" pitchFamily="2" charset="0"/>
              <a:cs typeface="Arial" panose="020B0604020202020204" pitchFamily="34" charset="0"/>
            </a:endParaRPr>
          </a:p>
        </p:txBody>
      </p:sp>
      <p:sp>
        <p:nvSpPr>
          <p:cNvPr id="120" name="Прямоугольник 7"/>
          <p:cNvSpPr/>
          <p:nvPr/>
        </p:nvSpPr>
        <p:spPr>
          <a:xfrm>
            <a:off x="10579101" y="6072188"/>
            <a:ext cx="376239" cy="57150"/>
          </a:xfrm>
          <a:prstGeom prst="rect">
            <a:avLst/>
          </a:prstGeom>
          <a:solidFill>
            <a:srgbClr val="CDAC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sz="1800" dirty="0"/>
          </a:p>
        </p:txBody>
      </p:sp>
      <p:sp>
        <p:nvSpPr>
          <p:cNvPr id="131" name="Подзаголовок 2"/>
          <p:cNvSpPr txBox="1">
            <a:spLocks/>
          </p:cNvSpPr>
          <p:nvPr/>
        </p:nvSpPr>
        <p:spPr bwMode="auto">
          <a:xfrm>
            <a:off x="2152650" y="1709738"/>
            <a:ext cx="7589839"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King" pitchFamily="2" charset="0"/>
              </a:defRPr>
            </a:lvl1pPr>
            <a:lvl2pPr marL="685800" indent="-22860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eaLnBrk="1" hangingPunct="1">
              <a:lnSpc>
                <a:spcPct val="150000"/>
              </a:lnSpc>
              <a:buFont typeface="Arial" panose="020B0604020202020204" pitchFamily="34" charset="0"/>
              <a:buChar char="•"/>
              <a:defRPr/>
            </a:pPr>
            <a:endParaRPr lang="en-US" altLang="en-US" sz="1500" dirty="0">
              <a:latin typeface="Arial" panose="020B0604020202020204" pitchFamily="34" charset="0"/>
              <a:ea typeface="Karla" pitchFamily="2" charset="0"/>
              <a:cs typeface="Arial" panose="020B0604020202020204" pitchFamily="34" charset="0"/>
            </a:endParaRPr>
          </a:p>
        </p:txBody>
      </p:sp>
    </p:spTree>
    <p:extLst>
      <p:ext uri="{BB962C8B-B14F-4D97-AF65-F5344CB8AC3E}">
        <p14:creationId xmlns:p14="http://schemas.microsoft.com/office/powerpoint/2010/main" val="36236147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p:hf hdr="0" ftr="0" dt="0"/>
  <p:txStyles>
    <p:titleStyle>
      <a:lvl1pPr algn="l"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3429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6858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0287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3716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chart" Target="../charts/chart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hemeOverride" Target="../theme/themeOverride1.xml"/><Relationship Id="rId5" Type="http://schemas.openxmlformats.org/officeDocument/2006/relationships/image" Target="../media/image22.jpeg"/><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mailto:kbartlet@cityoftacoma.org"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hyperlink" Target="mailto:lgriffit@cityoftacoma.org" TargetMode="External"/><Relationship Id="rId4" Type="http://schemas.openxmlformats.org/officeDocument/2006/relationships/hyperlink" Target="mailto:tdressle@cityoftacoma.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5.e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7"/>
          <p:cNvSpPr txBox="1">
            <a:spLocks noChangeArrowheads="1"/>
          </p:cNvSpPr>
          <p:nvPr/>
        </p:nvSpPr>
        <p:spPr bwMode="auto">
          <a:xfrm>
            <a:off x="1564141" y="3183164"/>
            <a:ext cx="94249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algn="ctr" eaLnBrk="1" hangingPunct="1"/>
            <a:r>
              <a:rPr lang="en-US" altLang="en-US" sz="4000" b="1" dirty="0" smtClean="0">
                <a:solidFill>
                  <a:srgbClr val="2F4057"/>
                </a:solidFill>
                <a:latin typeface="Arial" panose="020B0604020202020204" pitchFamily="34" charset="0"/>
                <a:cs typeface="Arial" panose="020B0604020202020204" pitchFamily="34" charset="0"/>
              </a:rPr>
              <a:t>Environmental Services Commission</a:t>
            </a:r>
            <a:endParaRPr lang="en-US" altLang="en-US" sz="4000" b="1" dirty="0">
              <a:solidFill>
                <a:srgbClr val="2F4057"/>
              </a:solidFill>
              <a:latin typeface="Arial" panose="020B0604020202020204" pitchFamily="34" charset="0"/>
              <a:cs typeface="Arial" panose="020B0604020202020204" pitchFamily="34" charset="0"/>
            </a:endParaRPr>
          </a:p>
          <a:p>
            <a:pPr algn="ctr" eaLnBrk="1" hangingPunct="1"/>
            <a:endParaRPr lang="en-US" altLang="en-US" sz="1600" dirty="0">
              <a:latin typeface="Raleway ExtraBold" pitchFamily="34" charset="-52"/>
            </a:endParaRPr>
          </a:p>
        </p:txBody>
      </p:sp>
      <p:sp>
        <p:nvSpPr>
          <p:cNvPr id="5123" name="TextBox 6"/>
          <p:cNvSpPr txBox="1">
            <a:spLocks noChangeArrowheads="1"/>
          </p:cNvSpPr>
          <p:nvPr/>
        </p:nvSpPr>
        <p:spPr bwMode="auto">
          <a:xfrm>
            <a:off x="2400300" y="4078288"/>
            <a:ext cx="74152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algn="ctr" eaLnBrk="1" hangingPunct="1"/>
            <a:r>
              <a:rPr lang="en-US" altLang="en-US" sz="2400" dirty="0">
                <a:latin typeface="Arial" panose="020B0604020202020204" pitchFamily="34" charset="0"/>
                <a:cs typeface="Arial" panose="020B0604020202020204" pitchFamily="34" charset="0"/>
              </a:rPr>
              <a:t>City of Tacoma | Environmental Services Department</a:t>
            </a:r>
          </a:p>
          <a:p>
            <a:pPr algn="ctr" eaLnBrk="1" hangingPunct="1"/>
            <a:endParaRPr lang="en-US" altLang="en-US" sz="1600" dirty="0">
              <a:latin typeface="Raleway ExtraBold" pitchFamily="34" charset="-52"/>
            </a:endParaRPr>
          </a:p>
        </p:txBody>
      </p:sp>
      <p:sp>
        <p:nvSpPr>
          <p:cNvPr id="5124" name="TextBox 8"/>
          <p:cNvSpPr txBox="1">
            <a:spLocks noChangeArrowheads="1"/>
          </p:cNvSpPr>
          <p:nvPr/>
        </p:nvSpPr>
        <p:spPr bwMode="auto">
          <a:xfrm>
            <a:off x="2322513" y="4722813"/>
            <a:ext cx="74390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algn="ctr" eaLnBrk="1" hangingPunct="1"/>
            <a:r>
              <a:rPr lang="en-US" altLang="en-US" sz="2400" b="1" dirty="0" smtClean="0">
                <a:solidFill>
                  <a:srgbClr val="2F4057"/>
                </a:solidFill>
                <a:latin typeface="Arial" panose="020B0604020202020204" pitchFamily="34" charset="0"/>
                <a:cs typeface="Arial" panose="020B0604020202020204" pitchFamily="34" charset="0"/>
              </a:rPr>
              <a:t>Environmental Services Commission</a:t>
            </a:r>
            <a:endParaRPr lang="en-US" altLang="en-US" sz="2400" b="1" dirty="0">
              <a:solidFill>
                <a:srgbClr val="2F4057"/>
              </a:solidFill>
              <a:latin typeface="Arial" panose="020B0604020202020204" pitchFamily="34" charset="0"/>
              <a:cs typeface="Arial" panose="020B0604020202020204" pitchFamily="34" charset="0"/>
            </a:endParaRPr>
          </a:p>
          <a:p>
            <a:pPr algn="ctr" eaLnBrk="1" hangingPunct="1"/>
            <a:r>
              <a:rPr lang="en-US" altLang="en-US" sz="2400" b="1" dirty="0" smtClean="0">
                <a:solidFill>
                  <a:srgbClr val="2F4057"/>
                </a:solidFill>
                <a:latin typeface="Arial" panose="020B0604020202020204" pitchFamily="34" charset="0"/>
                <a:cs typeface="Arial" panose="020B0604020202020204" pitchFamily="34" charset="0"/>
              </a:rPr>
              <a:t>May 12, 2022</a:t>
            </a:r>
            <a:endParaRPr lang="en-US" altLang="en-US" sz="2400" b="1" dirty="0">
              <a:solidFill>
                <a:srgbClr val="2F4057"/>
              </a:solidFill>
              <a:latin typeface="Arial" panose="020B0604020202020204" pitchFamily="34" charset="0"/>
              <a:cs typeface="Arial" panose="020B0604020202020204" pitchFamily="34" charset="0"/>
            </a:endParaRPr>
          </a:p>
          <a:p>
            <a:pPr algn="ctr" eaLnBrk="1" hangingPunct="1"/>
            <a:endParaRPr lang="en-US" altLang="en-US" sz="2400" dirty="0">
              <a:latin typeface="Raleway ExtraBold" pitchFamily="34" charset="-52"/>
            </a:endParaRPr>
          </a:p>
        </p:txBody>
      </p:sp>
    </p:spTree>
    <p:extLst>
      <p:ext uri="{BB962C8B-B14F-4D97-AF65-F5344CB8AC3E}">
        <p14:creationId xmlns:p14="http://schemas.microsoft.com/office/powerpoint/2010/main" val="15886399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08001FA0-6AF9-44BF-A662-5CE9D417A533}" type="slidenum">
              <a:rPr lang="en-US" smtClean="0"/>
              <a:pPr>
                <a:defRPr/>
              </a:pPr>
              <a:t>10</a:t>
            </a:fld>
            <a:endParaRPr lang="en-US" dirty="0"/>
          </a:p>
        </p:txBody>
      </p:sp>
      <p:sp>
        <p:nvSpPr>
          <p:cNvPr id="6" name="TextBox 3"/>
          <p:cNvSpPr txBox="1">
            <a:spLocks noChangeArrowheads="1"/>
          </p:cNvSpPr>
          <p:nvPr/>
        </p:nvSpPr>
        <p:spPr bwMode="auto">
          <a:xfrm>
            <a:off x="1897063" y="658813"/>
            <a:ext cx="78438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eaLnBrk="1" hangingPunct="1"/>
            <a:r>
              <a:rPr lang="en-US" altLang="en-US" sz="3200" b="1" dirty="0" smtClean="0">
                <a:solidFill>
                  <a:schemeClr val="bg1"/>
                </a:solidFill>
                <a:latin typeface="Arial" panose="020B0604020202020204" pitchFamily="34" charset="0"/>
                <a:cs typeface="Arial" panose="020B0604020202020204" pitchFamily="34" charset="0"/>
              </a:rPr>
              <a:t>LOF – CONDITION ASSESSMENTS</a:t>
            </a:r>
            <a:endParaRPr lang="en-US" altLang="en-US" sz="3200" b="1" dirty="0">
              <a:solidFill>
                <a:srgbClr val="CA4E39"/>
              </a:solidFill>
              <a:latin typeface="Arial" panose="020B0604020202020204" pitchFamily="34" charset="0"/>
              <a:cs typeface="Arial" panose="020B0604020202020204" pitchFamily="34" charset="0"/>
            </a:endParaRPr>
          </a:p>
          <a:p>
            <a:pPr eaLnBrk="1" hangingPunct="1"/>
            <a:endParaRPr lang="en-US" altLang="en-US" sz="1600" dirty="0">
              <a:solidFill>
                <a:schemeClr val="bg1"/>
              </a:solidFill>
              <a:latin typeface="Raleway ExtraBold" pitchFamily="34" charset="-52"/>
            </a:endParaRPr>
          </a:p>
        </p:txBody>
      </p:sp>
      <p:graphicFrame>
        <p:nvGraphicFramePr>
          <p:cNvPr id="8" name="Chart 7"/>
          <p:cNvGraphicFramePr>
            <a:graphicFrameLocks/>
          </p:cNvGraphicFramePr>
          <p:nvPr>
            <p:extLst>
              <p:ext uri="{D42A27DB-BD31-4B8C-83A1-F6EECF244321}">
                <p14:modId xmlns:p14="http://schemas.microsoft.com/office/powerpoint/2010/main" val="3014878639"/>
              </p:ext>
            </p:extLst>
          </p:nvPr>
        </p:nvGraphicFramePr>
        <p:xfrm>
          <a:off x="76200" y="1676400"/>
          <a:ext cx="11811000" cy="44815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14833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08001FA0-6AF9-44BF-A662-5CE9D417A533}" type="slidenum">
              <a:rPr lang="en-US" smtClean="0"/>
              <a:pPr>
                <a:defRPr/>
              </a:pPr>
              <a:t>11</a:t>
            </a:fld>
            <a:endParaRPr lang="en-US" dirty="0"/>
          </a:p>
        </p:txBody>
      </p:sp>
      <p:sp>
        <p:nvSpPr>
          <p:cNvPr id="6" name="TextBox 3"/>
          <p:cNvSpPr txBox="1">
            <a:spLocks noChangeArrowheads="1"/>
          </p:cNvSpPr>
          <p:nvPr/>
        </p:nvSpPr>
        <p:spPr bwMode="auto">
          <a:xfrm>
            <a:off x="1897063" y="658813"/>
            <a:ext cx="78438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eaLnBrk="1" hangingPunct="1"/>
            <a:r>
              <a:rPr lang="en-US" altLang="en-US" sz="3200" b="1" dirty="0" smtClean="0">
                <a:solidFill>
                  <a:schemeClr val="bg1"/>
                </a:solidFill>
                <a:latin typeface="Arial" panose="020B0604020202020204" pitchFamily="34" charset="0"/>
                <a:cs typeface="Arial" panose="020B0604020202020204" pitchFamily="34" charset="0"/>
              </a:rPr>
              <a:t>LOF – WASTEWATER PIPE AGE</a:t>
            </a:r>
            <a:endParaRPr lang="en-US" altLang="en-US" sz="3200" b="1" dirty="0">
              <a:solidFill>
                <a:srgbClr val="CA4E39"/>
              </a:solidFill>
              <a:latin typeface="Arial" panose="020B0604020202020204" pitchFamily="34" charset="0"/>
              <a:cs typeface="Arial" panose="020B0604020202020204" pitchFamily="34" charset="0"/>
            </a:endParaRPr>
          </a:p>
          <a:p>
            <a:pPr eaLnBrk="1" hangingPunct="1"/>
            <a:endParaRPr lang="en-US" altLang="en-US" sz="1600" dirty="0">
              <a:solidFill>
                <a:schemeClr val="bg1"/>
              </a:solidFill>
              <a:latin typeface="Raleway ExtraBold" pitchFamily="34" charset="-52"/>
            </a:endParaRPr>
          </a:p>
        </p:txBody>
      </p:sp>
      <p:graphicFrame>
        <p:nvGraphicFramePr>
          <p:cNvPr id="9" name="Chart 8">
            <a:extLst>
              <a:ext uri="{FF2B5EF4-FFF2-40B4-BE49-F238E27FC236}">
                <a16:creationId xmlns:a16="http://schemas.microsoft.com/office/drawing/2014/main" id="{F00EEB99-D0C3-490C-AB31-F43CA8CAE77D}"/>
              </a:ext>
            </a:extLst>
          </p:cNvPr>
          <p:cNvGraphicFramePr>
            <a:graphicFrameLocks/>
          </p:cNvGraphicFramePr>
          <p:nvPr>
            <p:extLst>
              <p:ext uri="{D42A27DB-BD31-4B8C-83A1-F6EECF244321}">
                <p14:modId xmlns:p14="http://schemas.microsoft.com/office/powerpoint/2010/main" val="3112772249"/>
              </p:ext>
            </p:extLst>
          </p:nvPr>
        </p:nvGraphicFramePr>
        <p:xfrm>
          <a:off x="152400" y="1600200"/>
          <a:ext cx="11658600" cy="42933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57119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08001FA0-6AF9-44BF-A662-5CE9D417A533}" type="slidenum">
              <a:rPr lang="en-US" smtClean="0"/>
              <a:pPr>
                <a:defRPr/>
              </a:pPr>
              <a:t>12</a:t>
            </a:fld>
            <a:endParaRPr lang="en-US" dirty="0"/>
          </a:p>
        </p:txBody>
      </p:sp>
      <p:sp>
        <p:nvSpPr>
          <p:cNvPr id="6" name="TextBox 3"/>
          <p:cNvSpPr txBox="1">
            <a:spLocks noChangeArrowheads="1"/>
          </p:cNvSpPr>
          <p:nvPr/>
        </p:nvSpPr>
        <p:spPr bwMode="auto">
          <a:xfrm>
            <a:off x="1897063" y="658813"/>
            <a:ext cx="78438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eaLnBrk="1" hangingPunct="1"/>
            <a:r>
              <a:rPr lang="en-US" altLang="en-US" sz="3200" b="1" dirty="0" smtClean="0">
                <a:solidFill>
                  <a:schemeClr val="bg1"/>
                </a:solidFill>
                <a:latin typeface="Arial" panose="020B0604020202020204" pitchFamily="34" charset="0"/>
                <a:cs typeface="Arial" panose="020B0604020202020204" pitchFamily="34" charset="0"/>
              </a:rPr>
              <a:t>LOF – STORMWATER PIPE AGE</a:t>
            </a:r>
            <a:endParaRPr lang="en-US" altLang="en-US" sz="3200" b="1" dirty="0">
              <a:solidFill>
                <a:srgbClr val="CA4E39"/>
              </a:solidFill>
              <a:latin typeface="Arial" panose="020B0604020202020204" pitchFamily="34" charset="0"/>
              <a:cs typeface="Arial" panose="020B0604020202020204" pitchFamily="34" charset="0"/>
            </a:endParaRPr>
          </a:p>
          <a:p>
            <a:pPr eaLnBrk="1" hangingPunct="1"/>
            <a:endParaRPr lang="en-US" altLang="en-US" sz="1600" dirty="0">
              <a:solidFill>
                <a:schemeClr val="bg1"/>
              </a:solidFill>
              <a:latin typeface="Raleway ExtraBold" pitchFamily="34" charset="-52"/>
            </a:endParaRPr>
          </a:p>
        </p:txBody>
      </p:sp>
      <p:graphicFrame>
        <p:nvGraphicFramePr>
          <p:cNvPr id="8" name="Chart 7">
            <a:extLst>
              <a:ext uri="{FF2B5EF4-FFF2-40B4-BE49-F238E27FC236}">
                <a16:creationId xmlns:a16="http://schemas.microsoft.com/office/drawing/2014/main" id="{9FBC2794-83C7-41CD-B14E-2EBD9F498170}"/>
              </a:ext>
            </a:extLst>
          </p:cNvPr>
          <p:cNvGraphicFramePr>
            <a:graphicFrameLocks/>
          </p:cNvGraphicFramePr>
          <p:nvPr>
            <p:extLst>
              <p:ext uri="{D42A27DB-BD31-4B8C-83A1-F6EECF244321}">
                <p14:modId xmlns:p14="http://schemas.microsoft.com/office/powerpoint/2010/main" val="3951343214"/>
              </p:ext>
            </p:extLst>
          </p:nvPr>
        </p:nvGraphicFramePr>
        <p:xfrm>
          <a:off x="228600" y="1981200"/>
          <a:ext cx="11734800" cy="381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57928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1"/>
          </p:nvPr>
        </p:nvSpPr>
        <p:spPr>
          <a:xfrm>
            <a:off x="1447800" y="1600200"/>
            <a:ext cx="7696200" cy="4785360"/>
          </a:xfrm>
        </p:spPr>
        <p:txBody>
          <a:bodyPr>
            <a:noAutofit/>
          </a:bodyPr>
          <a:lstStyle/>
          <a:p>
            <a:r>
              <a:rPr lang="en-US" altLang="en-US" sz="2400" dirty="0">
                <a:latin typeface="Arial" charset="0"/>
                <a:cs typeface="Arial" charset="0"/>
              </a:rPr>
              <a:t>Location</a:t>
            </a:r>
            <a:endParaRPr lang="en-US" altLang="en-US" dirty="0">
              <a:latin typeface="Arial" charset="0"/>
              <a:cs typeface="Arial" charset="0"/>
            </a:endParaRPr>
          </a:p>
          <a:p>
            <a:pPr marL="560070" lvl="1" indent="-285750">
              <a:buFont typeface="Symbol" panose="05050102010706020507" pitchFamily="18" charset="2"/>
              <a:buChar char="-"/>
            </a:pPr>
            <a:r>
              <a:rPr lang="en-US" altLang="en-US" dirty="0">
                <a:latin typeface="Arial" charset="0"/>
                <a:cs typeface="Arial" charset="0"/>
              </a:rPr>
              <a:t>Steep slopes</a:t>
            </a:r>
          </a:p>
          <a:p>
            <a:pPr marL="560070" lvl="1" indent="-285750">
              <a:buFont typeface="Symbol" panose="05050102010706020507" pitchFamily="18" charset="2"/>
              <a:buChar char="-"/>
            </a:pPr>
            <a:r>
              <a:rPr lang="en-US" altLang="en-US" dirty="0">
                <a:latin typeface="Arial" charset="0"/>
                <a:cs typeface="Arial" charset="0"/>
              </a:rPr>
              <a:t>Under buildings/highways/railroad tracks</a:t>
            </a:r>
          </a:p>
          <a:p>
            <a:pPr marL="560070" lvl="1" indent="-285750">
              <a:buFont typeface="Symbol" panose="05050102010706020507" pitchFamily="18" charset="2"/>
              <a:buChar char="-"/>
            </a:pPr>
            <a:r>
              <a:rPr lang="en-US" altLang="en-US" dirty="0">
                <a:latin typeface="Arial" charset="0"/>
                <a:cs typeface="Arial" charset="0"/>
              </a:rPr>
              <a:t>Wetlands</a:t>
            </a:r>
          </a:p>
          <a:p>
            <a:pPr marL="342900" lvl="1" indent="-342900"/>
            <a:r>
              <a:rPr lang="en-US" altLang="en-US" sz="2400" dirty="0">
                <a:latin typeface="Arial" charset="0"/>
                <a:cs typeface="Arial" charset="0"/>
              </a:rPr>
              <a:t>Flooding impact</a:t>
            </a:r>
          </a:p>
          <a:p>
            <a:pPr marL="342900" lvl="1" indent="-342900"/>
            <a:r>
              <a:rPr lang="en-US" altLang="en-US" sz="2400" dirty="0">
                <a:latin typeface="Arial" charset="0"/>
                <a:cs typeface="Arial" charset="0"/>
              </a:rPr>
              <a:t>Size of Pipe</a:t>
            </a:r>
          </a:p>
          <a:p>
            <a:endParaRPr lang="en-US" altLang="en-US" sz="2000" dirty="0">
              <a:latin typeface="Arial" charset="0"/>
              <a:cs typeface="Arial" charset="0"/>
            </a:endParaRPr>
          </a:p>
        </p:txBody>
      </p:sp>
      <p:sp>
        <p:nvSpPr>
          <p:cNvPr id="3" name="Slide Number Placeholder 2"/>
          <p:cNvSpPr>
            <a:spLocks noGrp="1"/>
          </p:cNvSpPr>
          <p:nvPr>
            <p:ph type="sldNum" sz="quarter" idx="12"/>
          </p:nvPr>
        </p:nvSpPr>
        <p:spPr/>
        <p:txBody>
          <a:bodyPr/>
          <a:lstStyle/>
          <a:p>
            <a:pPr>
              <a:defRPr/>
            </a:pPr>
            <a:fld id="{08001FA0-6AF9-44BF-A662-5CE9D417A533}" type="slidenum">
              <a:rPr lang="en-US" smtClean="0"/>
              <a:pPr>
                <a:defRPr/>
              </a:pPr>
              <a:t>13</a:t>
            </a:fld>
            <a:endParaRPr lang="en-US" dirty="0"/>
          </a:p>
        </p:txBody>
      </p:sp>
      <p:sp>
        <p:nvSpPr>
          <p:cNvPr id="9" name="TextBox 3"/>
          <p:cNvSpPr txBox="1">
            <a:spLocks noChangeArrowheads="1"/>
          </p:cNvSpPr>
          <p:nvPr/>
        </p:nvSpPr>
        <p:spPr bwMode="auto">
          <a:xfrm>
            <a:off x="1897063" y="658813"/>
            <a:ext cx="78438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eaLnBrk="1" hangingPunct="1"/>
            <a:r>
              <a:rPr lang="en-US" altLang="en-US" sz="3200" b="1" dirty="0" smtClean="0">
                <a:solidFill>
                  <a:schemeClr val="bg1"/>
                </a:solidFill>
                <a:latin typeface="Arial" panose="020B0604020202020204" pitchFamily="34" charset="0"/>
                <a:cs typeface="Arial" panose="020B0604020202020204" pitchFamily="34" charset="0"/>
              </a:rPr>
              <a:t>CONSEQUENCE </a:t>
            </a:r>
            <a:r>
              <a:rPr lang="en-US" altLang="en-US" sz="3200" b="1" dirty="0">
                <a:solidFill>
                  <a:schemeClr val="bg1"/>
                </a:solidFill>
                <a:latin typeface="Arial" panose="020B0604020202020204" pitchFamily="34" charset="0"/>
                <a:cs typeface="Arial" panose="020B0604020202020204" pitchFamily="34" charset="0"/>
              </a:rPr>
              <a:t>OF FAILURE</a:t>
            </a:r>
            <a:endParaRPr lang="en-US" altLang="en-US" sz="3200" b="1" dirty="0">
              <a:solidFill>
                <a:srgbClr val="CA4E39"/>
              </a:solidFill>
              <a:latin typeface="Arial" panose="020B0604020202020204" pitchFamily="34" charset="0"/>
              <a:cs typeface="Arial" panose="020B0604020202020204" pitchFamily="34" charset="0"/>
            </a:endParaRPr>
          </a:p>
          <a:p>
            <a:pPr eaLnBrk="1" hangingPunct="1"/>
            <a:endParaRPr lang="en-US" altLang="en-US" sz="1600" dirty="0">
              <a:solidFill>
                <a:schemeClr val="bg1"/>
              </a:solidFill>
              <a:latin typeface="Raleway ExtraBold" pitchFamily="34" charset="-52"/>
            </a:endParaRPr>
          </a:p>
        </p:txBody>
      </p:sp>
      <p:sp>
        <p:nvSpPr>
          <p:cNvPr id="2" name="Title 1"/>
          <p:cNvSpPr>
            <a:spLocks noGrp="1"/>
          </p:cNvSpPr>
          <p:nvPr>
            <p:ph type="title"/>
          </p:nvPr>
        </p:nvSpPr>
        <p:spPr/>
        <p:txBody>
          <a:bodyPr/>
          <a:lstStyle/>
          <a:p>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16098"/>
          <a:stretch/>
        </p:blipFill>
        <p:spPr>
          <a:xfrm>
            <a:off x="1897063" y="3930744"/>
            <a:ext cx="3901064" cy="245481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1576754"/>
            <a:ext cx="3409950" cy="4546600"/>
          </a:xfrm>
          <a:prstGeom prst="rect">
            <a:avLst/>
          </a:prstGeom>
        </p:spPr>
      </p:pic>
    </p:spTree>
    <p:extLst>
      <p:ext uri="{BB962C8B-B14F-4D97-AF65-F5344CB8AC3E}">
        <p14:creationId xmlns:p14="http://schemas.microsoft.com/office/powerpoint/2010/main" val="1889916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16"/>
          <p:cNvPicPr>
            <a:picLocks noChangeAspect="1" noChangeArrowheads="1"/>
          </p:cNvPicPr>
          <p:nvPr/>
        </p:nvPicPr>
        <p:blipFill rotWithShape="1">
          <a:blip r:embed="rId3">
            <a:extLst>
              <a:ext uri="{28A0092B-C50C-407E-A947-70E740481C1C}">
                <a14:useLocalDpi xmlns:a14="http://schemas.microsoft.com/office/drawing/2010/main" val="0"/>
              </a:ext>
            </a:extLst>
          </a:blip>
          <a:srcRect l="19268" b="19913"/>
          <a:stretch/>
        </p:blipFill>
        <p:spPr bwMode="auto">
          <a:xfrm>
            <a:off x="4283126" y="1645807"/>
            <a:ext cx="4490830" cy="359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p:cNvPicPr>
            <a:picLocks noChangeAspect="1" noChangeArrowheads="1"/>
          </p:cNvPicPr>
          <p:nvPr/>
        </p:nvPicPr>
        <p:blipFill rotWithShape="1">
          <a:blip r:embed="rId4">
            <a:duotone>
              <a:prstClr val="black"/>
              <a:schemeClr val="accent4">
                <a:tint val="45000"/>
                <a:satMod val="400000"/>
              </a:schemeClr>
            </a:duotone>
            <a:extLst>
              <a:ext uri="{BEBA8EAE-BF5A-486C-A8C5-ECC9F3942E4B}">
                <a14:imgProps xmlns:a14="http://schemas.microsoft.com/office/drawing/2010/main">
                  <a14:imgLayer r:embed="rId5">
                    <a14:imgEffect>
                      <a14:colorTemperature colorTemp="5900"/>
                    </a14:imgEffect>
                    <a14:imgEffect>
                      <a14:brightnessContrast bright="40000" contrast="20000"/>
                    </a14:imgEffect>
                  </a14:imgLayer>
                </a14:imgProps>
              </a:ext>
              <a:ext uri="{28A0092B-C50C-407E-A947-70E740481C1C}">
                <a14:useLocalDpi xmlns:a14="http://schemas.microsoft.com/office/drawing/2010/main" val="0"/>
              </a:ext>
            </a:extLst>
          </a:blip>
          <a:srcRect l="1" r="80988"/>
          <a:stretch/>
        </p:blipFill>
        <p:spPr bwMode="auto">
          <a:xfrm>
            <a:off x="3144078" y="1646549"/>
            <a:ext cx="1056860" cy="449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rotWithShape="1">
          <a:blip r:embed="rId6">
            <a:duotone>
              <a:prstClr val="black"/>
              <a:schemeClr val="accent4">
                <a:tint val="45000"/>
                <a:satMod val="400000"/>
              </a:schemeClr>
            </a:duotone>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t="80087"/>
          <a:stretch/>
        </p:blipFill>
        <p:spPr bwMode="auto">
          <a:xfrm>
            <a:off x="4237382" y="5214835"/>
            <a:ext cx="4486275" cy="89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pPr>
              <a:defRPr/>
            </a:pPr>
            <a:fld id="{C4952836-0FE9-4752-BD00-EAE99FFFD006}" type="slidenum">
              <a:rPr lang="en-US" smtClean="0"/>
              <a:pPr>
                <a:defRPr/>
              </a:pPr>
              <a:t>14</a:t>
            </a:fld>
            <a:endParaRPr lang="en-US" dirty="0"/>
          </a:p>
        </p:txBody>
      </p:sp>
      <p:sp>
        <p:nvSpPr>
          <p:cNvPr id="8" name="TextBox 3"/>
          <p:cNvSpPr txBox="1">
            <a:spLocks noChangeArrowheads="1"/>
          </p:cNvSpPr>
          <p:nvPr/>
        </p:nvSpPr>
        <p:spPr bwMode="auto">
          <a:xfrm>
            <a:off x="1897063" y="658813"/>
            <a:ext cx="78438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eaLnBrk="1" hangingPunct="1"/>
            <a:r>
              <a:rPr lang="en-US" altLang="en-US" sz="3200" b="1" dirty="0">
                <a:solidFill>
                  <a:schemeClr val="bg1"/>
                </a:solidFill>
                <a:latin typeface="Arial" panose="020B0604020202020204" pitchFamily="34" charset="0"/>
                <a:cs typeface="Arial" panose="020B0604020202020204" pitchFamily="34" charset="0"/>
              </a:rPr>
              <a:t>RISK EVALUATION</a:t>
            </a:r>
            <a:endParaRPr lang="en-US" altLang="en-US" sz="3200" b="1" dirty="0">
              <a:solidFill>
                <a:srgbClr val="CA4E39"/>
              </a:solidFill>
              <a:latin typeface="Arial" panose="020B0604020202020204" pitchFamily="34" charset="0"/>
              <a:cs typeface="Arial" panose="020B0604020202020204" pitchFamily="34" charset="0"/>
            </a:endParaRPr>
          </a:p>
          <a:p>
            <a:pPr eaLnBrk="1" hangingPunct="1"/>
            <a:endParaRPr lang="en-US" altLang="en-US" sz="1600" dirty="0">
              <a:solidFill>
                <a:schemeClr val="bg1"/>
              </a:solidFill>
              <a:latin typeface="Raleway ExtraBold" pitchFamily="34" charset="-5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C4952836-0FE9-4752-BD00-EAE99FFFD006}" type="slidenum">
              <a:rPr lang="en-US" smtClean="0"/>
              <a:pPr>
                <a:defRPr/>
              </a:pPr>
              <a:t>15</a:t>
            </a:fld>
            <a:endParaRPr lang="en-US" dirty="0"/>
          </a:p>
        </p:txBody>
      </p:sp>
      <p:sp>
        <p:nvSpPr>
          <p:cNvPr id="8" name="TextBox 3"/>
          <p:cNvSpPr txBox="1">
            <a:spLocks noChangeArrowheads="1"/>
          </p:cNvSpPr>
          <p:nvPr/>
        </p:nvSpPr>
        <p:spPr bwMode="auto">
          <a:xfrm>
            <a:off x="1897063" y="658813"/>
            <a:ext cx="78438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eaLnBrk="1" hangingPunct="1"/>
            <a:r>
              <a:rPr lang="en-US" altLang="en-US" sz="3200" b="1" dirty="0" smtClean="0">
                <a:solidFill>
                  <a:schemeClr val="bg1"/>
                </a:solidFill>
                <a:latin typeface="Arial" panose="020B0604020202020204" pitchFamily="34" charset="0"/>
                <a:cs typeface="Arial" panose="020B0604020202020204" pitchFamily="34" charset="0"/>
              </a:rPr>
              <a:t>PUMP STATION RISK PLOT</a:t>
            </a:r>
            <a:endParaRPr lang="en-US" altLang="en-US" sz="3200" b="1" dirty="0">
              <a:solidFill>
                <a:srgbClr val="CA4E39"/>
              </a:solidFill>
              <a:latin typeface="Arial" panose="020B0604020202020204" pitchFamily="34" charset="0"/>
              <a:cs typeface="Arial" panose="020B0604020202020204" pitchFamily="34" charset="0"/>
            </a:endParaRPr>
          </a:p>
          <a:p>
            <a:pPr eaLnBrk="1" hangingPunct="1"/>
            <a:endParaRPr lang="en-US" altLang="en-US" sz="1600" dirty="0">
              <a:solidFill>
                <a:schemeClr val="bg1"/>
              </a:solidFill>
              <a:latin typeface="Raleway ExtraBold" pitchFamily="34" charset="-52"/>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600200"/>
            <a:ext cx="10210800" cy="5082087"/>
          </a:xfrm>
          <a:prstGeom prst="rect">
            <a:avLst/>
          </a:prstGeom>
        </p:spPr>
      </p:pic>
    </p:spTree>
    <p:extLst>
      <p:ext uri="{BB962C8B-B14F-4D97-AF65-F5344CB8AC3E}">
        <p14:creationId xmlns:p14="http://schemas.microsoft.com/office/powerpoint/2010/main" val="3652196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08001FA0-6AF9-44BF-A662-5CE9D417A533}" type="slidenum">
              <a:rPr lang="en-US" smtClean="0"/>
              <a:pPr>
                <a:defRPr/>
              </a:pPr>
              <a:t>16</a:t>
            </a:fld>
            <a:endParaRPr lang="en-US" dirty="0"/>
          </a:p>
        </p:txBody>
      </p:sp>
      <p:pic>
        <p:nvPicPr>
          <p:cNvPr id="6" name="Picture 2" descr="ctp photo with Rainer"/>
          <p:cNvPicPr>
            <a:picLocks noChangeAspect="1" noChangeArrowheads="1"/>
          </p:cNvPicPr>
          <p:nvPr/>
        </p:nvPicPr>
        <p:blipFill>
          <a:blip r:embed="rId3" cstate="print">
            <a:extLst>
              <a:ext uri="{28A0092B-C50C-407E-A947-70E740481C1C}">
                <a14:useLocalDpi xmlns:a14="http://schemas.microsoft.com/office/drawing/2010/main" val="0"/>
              </a:ext>
            </a:extLst>
          </a:blip>
          <a:srcRect t="1950" r="1575" b="6383"/>
          <a:stretch>
            <a:fillRect/>
          </a:stretch>
        </p:blipFill>
        <p:spPr bwMode="auto">
          <a:xfrm>
            <a:off x="8458200" y="1905000"/>
            <a:ext cx="2925763" cy="35814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3"/>
          <p:cNvSpPr txBox="1">
            <a:spLocks noChangeArrowheads="1"/>
          </p:cNvSpPr>
          <p:nvPr/>
        </p:nvSpPr>
        <p:spPr bwMode="auto">
          <a:xfrm>
            <a:off x="1981200" y="685800"/>
            <a:ext cx="78438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eaLnBrk="1" hangingPunct="1"/>
            <a:r>
              <a:rPr lang="en-US" altLang="en-US" sz="3200" b="1" dirty="0">
                <a:solidFill>
                  <a:schemeClr val="bg1"/>
                </a:solidFill>
                <a:latin typeface="Arial" panose="020B0604020202020204" pitchFamily="34" charset="0"/>
                <a:cs typeface="Arial" panose="020B0604020202020204" pitchFamily="34" charset="0"/>
              </a:rPr>
              <a:t>WASTEWATER CATEGORIES &amp; COSTS </a:t>
            </a:r>
            <a:endParaRPr lang="en-US" altLang="en-US" sz="1100" dirty="0">
              <a:solidFill>
                <a:schemeClr val="bg1"/>
              </a:solidFill>
              <a:latin typeface="Raleway ExtraBold" pitchFamily="34" charset="-52"/>
            </a:endParaRPr>
          </a:p>
        </p:txBody>
      </p:sp>
      <p:sp>
        <p:nvSpPr>
          <p:cNvPr id="2" name="Title 1"/>
          <p:cNvSpPr>
            <a:spLocks noGrp="1"/>
          </p:cNvSpPr>
          <p:nvPr>
            <p:ph type="title"/>
          </p:nvPr>
        </p:nvSpPr>
        <p:spPr/>
        <p:txBody>
          <a:bodyPr/>
          <a:lstStyle/>
          <a:p>
            <a:endParaRPr lang="en-US" dirty="0"/>
          </a:p>
        </p:txBody>
      </p:sp>
      <p:sp>
        <p:nvSpPr>
          <p:cNvPr id="9" name="Content Placeholder 8"/>
          <p:cNvSpPr>
            <a:spLocks noGrp="1"/>
          </p:cNvSpPr>
          <p:nvPr>
            <p:ph idx="1"/>
          </p:nvPr>
        </p:nvSpPr>
        <p:spPr/>
        <p:txBody>
          <a:bodyPr/>
          <a:lstStyle/>
          <a:p>
            <a:endParaRPr lang="en-US"/>
          </a:p>
        </p:txBody>
      </p:sp>
      <p:sp>
        <p:nvSpPr>
          <p:cNvPr id="11" name="TextBox 10"/>
          <p:cNvSpPr txBox="1"/>
          <p:nvPr/>
        </p:nvSpPr>
        <p:spPr>
          <a:xfrm>
            <a:off x="1247685" y="2452084"/>
            <a:ext cx="2326482" cy="923330"/>
          </a:xfrm>
          <a:prstGeom prst="rect">
            <a:avLst/>
          </a:prstGeom>
          <a:noFill/>
        </p:spPr>
        <p:txBody>
          <a:bodyPr wrap="square" rtlCol="0" anchor="t">
            <a:spAutoFit/>
          </a:bodyPr>
          <a:lstStyle/>
          <a:p>
            <a:pPr algn="ctr"/>
            <a:r>
              <a:rPr lang="en-US" dirty="0">
                <a:solidFill>
                  <a:schemeClr val="accent1">
                    <a:lumMod val="50000"/>
                  </a:schemeClr>
                </a:solidFill>
                <a:latin typeface="King"/>
              </a:rPr>
              <a:t>Central Treatment Plant Improvements </a:t>
            </a:r>
            <a:r>
              <a:rPr lang="en-US" dirty="0" smtClean="0">
                <a:solidFill>
                  <a:schemeClr val="accent1">
                    <a:lumMod val="50000"/>
                  </a:schemeClr>
                </a:solidFill>
                <a:latin typeface="King"/>
              </a:rPr>
              <a:t>$42.1M</a:t>
            </a:r>
            <a:endParaRPr lang="en-US" dirty="0">
              <a:solidFill>
                <a:schemeClr val="accent1">
                  <a:lumMod val="50000"/>
                </a:schemeClr>
              </a:solidFill>
            </a:endParaRPr>
          </a:p>
        </p:txBody>
      </p:sp>
      <p:sp>
        <p:nvSpPr>
          <p:cNvPr id="14" name="TextBox 13"/>
          <p:cNvSpPr txBox="1"/>
          <p:nvPr/>
        </p:nvSpPr>
        <p:spPr>
          <a:xfrm>
            <a:off x="1357734" y="5490100"/>
            <a:ext cx="2500490" cy="646331"/>
          </a:xfrm>
          <a:prstGeom prst="rect">
            <a:avLst/>
          </a:prstGeom>
          <a:noFill/>
        </p:spPr>
        <p:txBody>
          <a:bodyPr wrap="square" rtlCol="0" anchor="t">
            <a:spAutoFit/>
          </a:bodyPr>
          <a:lstStyle/>
          <a:p>
            <a:pPr algn="ctr"/>
            <a:r>
              <a:rPr lang="en-US" dirty="0">
                <a:solidFill>
                  <a:schemeClr val="bg1">
                    <a:lumMod val="50000"/>
                  </a:schemeClr>
                </a:solidFill>
                <a:latin typeface="King"/>
              </a:rPr>
              <a:t>Pump Station Improvements </a:t>
            </a:r>
            <a:r>
              <a:rPr lang="en-US" dirty="0" smtClean="0">
                <a:solidFill>
                  <a:schemeClr val="bg1">
                    <a:lumMod val="50000"/>
                  </a:schemeClr>
                </a:solidFill>
                <a:latin typeface="King"/>
              </a:rPr>
              <a:t>$8.4M</a:t>
            </a:r>
            <a:endParaRPr lang="en-US" dirty="0">
              <a:solidFill>
                <a:schemeClr val="bg1">
                  <a:lumMod val="50000"/>
                </a:schemeClr>
              </a:solidFill>
            </a:endParaRPr>
          </a:p>
        </p:txBody>
      </p:sp>
      <p:sp>
        <p:nvSpPr>
          <p:cNvPr id="15" name="TextBox 14"/>
          <p:cNvSpPr txBox="1"/>
          <p:nvPr/>
        </p:nvSpPr>
        <p:spPr>
          <a:xfrm>
            <a:off x="5903118" y="4535956"/>
            <a:ext cx="1931219" cy="1200329"/>
          </a:xfrm>
          <a:prstGeom prst="rect">
            <a:avLst/>
          </a:prstGeom>
          <a:noFill/>
        </p:spPr>
        <p:txBody>
          <a:bodyPr wrap="square" rtlCol="0" anchor="t">
            <a:spAutoFit/>
          </a:bodyPr>
          <a:lstStyle/>
          <a:p>
            <a:pPr algn="ctr"/>
            <a:r>
              <a:rPr lang="en-US" dirty="0">
                <a:solidFill>
                  <a:srgbClr val="DE6614"/>
                </a:solidFill>
                <a:latin typeface="King"/>
              </a:rPr>
              <a:t>Collection System Improvements  </a:t>
            </a:r>
          </a:p>
          <a:p>
            <a:pPr algn="ctr"/>
            <a:r>
              <a:rPr lang="en-US" dirty="0" smtClean="0">
                <a:solidFill>
                  <a:srgbClr val="DE6614"/>
                </a:solidFill>
                <a:latin typeface="King"/>
              </a:rPr>
              <a:t>$94.4M</a:t>
            </a:r>
            <a:endParaRPr lang="en-US" dirty="0">
              <a:solidFill>
                <a:srgbClr val="DE6614"/>
              </a:solidFill>
              <a:latin typeface="King"/>
            </a:endParaRPr>
          </a:p>
        </p:txBody>
      </p:sp>
      <p:sp>
        <p:nvSpPr>
          <p:cNvPr id="16" name="TextBox 15"/>
          <p:cNvSpPr txBox="1"/>
          <p:nvPr/>
        </p:nvSpPr>
        <p:spPr>
          <a:xfrm>
            <a:off x="359606" y="4245665"/>
            <a:ext cx="2326482" cy="923330"/>
          </a:xfrm>
          <a:prstGeom prst="rect">
            <a:avLst/>
          </a:prstGeom>
          <a:noFill/>
        </p:spPr>
        <p:txBody>
          <a:bodyPr wrap="square" rtlCol="0" anchor="t">
            <a:spAutoFit/>
          </a:bodyPr>
          <a:lstStyle/>
          <a:p>
            <a:pPr algn="ctr"/>
            <a:r>
              <a:rPr lang="en-US" dirty="0">
                <a:solidFill>
                  <a:srgbClr val="FFC305"/>
                </a:solidFill>
                <a:latin typeface="King"/>
              </a:rPr>
              <a:t>North End Treatment Plant Improvements </a:t>
            </a:r>
            <a:r>
              <a:rPr lang="en-US" dirty="0" smtClean="0">
                <a:solidFill>
                  <a:srgbClr val="FFC305"/>
                </a:solidFill>
                <a:latin typeface="King"/>
              </a:rPr>
              <a:t>$18.5M</a:t>
            </a:r>
            <a:endParaRPr lang="en-US" dirty="0">
              <a:solidFill>
                <a:srgbClr val="FFC305"/>
              </a:solidFill>
              <a:latin typeface="King"/>
            </a:endParaRPr>
          </a:p>
        </p:txBody>
      </p:sp>
      <p:sp>
        <p:nvSpPr>
          <p:cNvPr id="17" name="TextBox 16"/>
          <p:cNvSpPr txBox="1"/>
          <p:nvPr/>
        </p:nvSpPr>
        <p:spPr>
          <a:xfrm>
            <a:off x="4745856" y="2306977"/>
            <a:ext cx="2326482" cy="646331"/>
          </a:xfrm>
          <a:prstGeom prst="rect">
            <a:avLst/>
          </a:prstGeom>
          <a:noFill/>
        </p:spPr>
        <p:txBody>
          <a:bodyPr wrap="square" rtlCol="0" anchor="t">
            <a:spAutoFit/>
          </a:bodyPr>
          <a:lstStyle/>
          <a:p>
            <a:pPr algn="ctr"/>
            <a:r>
              <a:rPr lang="en-US" dirty="0">
                <a:solidFill>
                  <a:schemeClr val="accent1">
                    <a:lumMod val="75000"/>
                  </a:schemeClr>
                </a:solidFill>
                <a:latin typeface="King"/>
              </a:rPr>
              <a:t>Rolling Stock &amp; Misc. </a:t>
            </a:r>
            <a:r>
              <a:rPr lang="en-US" dirty="0" smtClean="0">
                <a:solidFill>
                  <a:schemeClr val="accent1">
                    <a:lumMod val="75000"/>
                  </a:schemeClr>
                </a:solidFill>
                <a:latin typeface="King"/>
              </a:rPr>
              <a:t>$9.3M</a:t>
            </a:r>
            <a:endParaRPr lang="en-US" dirty="0">
              <a:solidFill>
                <a:schemeClr val="accent1">
                  <a:lumMod val="75000"/>
                </a:schemeClr>
              </a:solidFill>
            </a:endParaRPr>
          </a:p>
        </p:txBody>
      </p:sp>
      <p:sp>
        <p:nvSpPr>
          <p:cNvPr id="12" name="TextBox 11"/>
          <p:cNvSpPr txBox="1"/>
          <p:nvPr/>
        </p:nvSpPr>
        <p:spPr>
          <a:xfrm>
            <a:off x="1241823" y="1520279"/>
            <a:ext cx="5867400" cy="707886"/>
          </a:xfrm>
          <a:prstGeom prst="rect">
            <a:avLst/>
          </a:prstGeom>
          <a:noFill/>
        </p:spPr>
        <p:txBody>
          <a:bodyPr wrap="square" rtlCol="0" anchor="t">
            <a:spAutoFit/>
          </a:bodyPr>
          <a:lstStyle/>
          <a:p>
            <a:pPr algn="ctr"/>
            <a:r>
              <a:rPr lang="en-US" sz="2000" b="1" dirty="0">
                <a:latin typeface="Arial"/>
                <a:cs typeface="Arial"/>
              </a:rPr>
              <a:t>6 Year Total Cost (</a:t>
            </a:r>
            <a:r>
              <a:rPr lang="en-US" sz="2000" b="1" dirty="0" smtClean="0">
                <a:latin typeface="Arial"/>
                <a:cs typeface="Arial"/>
              </a:rPr>
              <a:t>2023-2028) </a:t>
            </a:r>
            <a:r>
              <a:rPr lang="en-US" sz="2000" b="1" dirty="0">
                <a:latin typeface="Arial"/>
                <a:cs typeface="Arial"/>
              </a:rPr>
              <a:t>= </a:t>
            </a:r>
            <a:r>
              <a:rPr lang="en-US" sz="2000" b="1" dirty="0" smtClean="0">
                <a:latin typeface="Arial"/>
                <a:cs typeface="Arial"/>
              </a:rPr>
              <a:t>$173M</a:t>
            </a:r>
          </a:p>
          <a:p>
            <a:pPr algn="ctr"/>
            <a:r>
              <a:rPr lang="en-US" sz="2000" b="1" dirty="0" smtClean="0">
                <a:latin typeface="Arial"/>
                <a:cs typeface="Arial"/>
              </a:rPr>
              <a:t> </a:t>
            </a:r>
            <a:r>
              <a:rPr lang="en-US" sz="2000" b="1" dirty="0">
                <a:latin typeface="Arial"/>
                <a:cs typeface="Arial"/>
              </a:rPr>
              <a:t>Annual Average = </a:t>
            </a:r>
            <a:r>
              <a:rPr lang="en-US" sz="2000" b="1" dirty="0" smtClean="0">
                <a:latin typeface="Arial"/>
                <a:cs typeface="Arial"/>
              </a:rPr>
              <a:t>$28.8M</a:t>
            </a:r>
            <a:endParaRPr lang="en-US" sz="2000" b="1" dirty="0">
              <a:latin typeface="Arial"/>
              <a:cs typeface="Arial"/>
            </a:endParaRPr>
          </a:p>
        </p:txBody>
      </p:sp>
      <p:graphicFrame>
        <p:nvGraphicFramePr>
          <p:cNvPr id="20" name="Chart 19"/>
          <p:cNvGraphicFramePr>
            <a:graphicFrameLocks/>
          </p:cNvGraphicFramePr>
          <p:nvPr>
            <p:extLst>
              <p:ext uri="{D42A27DB-BD31-4B8C-83A1-F6EECF244321}">
                <p14:modId xmlns:p14="http://schemas.microsoft.com/office/powerpoint/2010/main" val="961954971"/>
              </p:ext>
            </p:extLst>
          </p:nvPr>
        </p:nvGraphicFramePr>
        <p:xfrm>
          <a:off x="2505163" y="2630143"/>
          <a:ext cx="3943312" cy="344284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G_04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9038" y="2153744"/>
            <a:ext cx="2894362" cy="359115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08001FA0-6AF9-44BF-A662-5CE9D417A533}" type="slidenum">
              <a:rPr lang="en-US" smtClean="0"/>
              <a:pPr>
                <a:defRPr/>
              </a:pPr>
              <a:t>17</a:t>
            </a:fld>
            <a:endParaRPr lang="en-US" dirty="0"/>
          </a:p>
        </p:txBody>
      </p:sp>
      <p:sp>
        <p:nvSpPr>
          <p:cNvPr id="7" name="TextBox 3"/>
          <p:cNvSpPr txBox="1">
            <a:spLocks noChangeArrowheads="1"/>
          </p:cNvSpPr>
          <p:nvPr/>
        </p:nvSpPr>
        <p:spPr bwMode="auto">
          <a:xfrm>
            <a:off x="1897063" y="658813"/>
            <a:ext cx="100663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eaLnBrk="1" hangingPunct="1"/>
            <a:r>
              <a:rPr lang="en-US" altLang="en-US" sz="3200" b="1" dirty="0">
                <a:solidFill>
                  <a:schemeClr val="bg1"/>
                </a:solidFill>
                <a:latin typeface="Arial" panose="020B0604020202020204" pitchFamily="34" charset="0"/>
                <a:cs typeface="Arial" panose="020B0604020202020204" pitchFamily="34" charset="0"/>
              </a:rPr>
              <a:t>FUTURE SIGNIFICANT WASTEWATER PROJECTS</a:t>
            </a:r>
            <a:endParaRPr lang="en-US" altLang="en-US" sz="1100" dirty="0">
              <a:solidFill>
                <a:schemeClr val="bg1"/>
              </a:solidFill>
              <a:latin typeface="Raleway ExtraBold" pitchFamily="34" charset="-52"/>
            </a:endParaRPr>
          </a:p>
        </p:txBody>
      </p:sp>
      <p:sp>
        <p:nvSpPr>
          <p:cNvPr id="2" name="Title 1"/>
          <p:cNvSpPr>
            <a:spLocks noGrp="1"/>
          </p:cNvSpPr>
          <p:nvPr>
            <p:ph type="title"/>
          </p:nvPr>
        </p:nvSpPr>
        <p:spPr/>
        <p:txBody>
          <a:bodyPr/>
          <a:lstStyle/>
          <a:p>
            <a:endParaRPr lang="en-US" dirty="0"/>
          </a:p>
        </p:txBody>
      </p:sp>
      <p:sp>
        <p:nvSpPr>
          <p:cNvPr id="5" name="TextBox 4"/>
          <p:cNvSpPr txBox="1"/>
          <p:nvPr/>
        </p:nvSpPr>
        <p:spPr>
          <a:xfrm>
            <a:off x="4957127" y="4575110"/>
            <a:ext cx="3562205" cy="1569660"/>
          </a:xfrm>
          <a:prstGeom prst="rect">
            <a:avLst/>
          </a:prstGeom>
          <a:solidFill>
            <a:schemeClr val="accent2"/>
          </a:solidFill>
        </p:spPr>
        <p:txBody>
          <a:bodyPr wrap="square" rtlCol="0">
            <a:spAutoFit/>
          </a:bodyPr>
          <a:lstStyle/>
          <a:p>
            <a:pPr algn="ctr"/>
            <a:r>
              <a:rPr lang="en-US" sz="2400" dirty="0">
                <a:solidFill>
                  <a:schemeClr val="bg1"/>
                </a:solidFill>
              </a:rPr>
              <a:t>South Tacoma Pump Station Rehabilitation</a:t>
            </a:r>
          </a:p>
          <a:p>
            <a:pPr algn="ctr"/>
            <a:r>
              <a:rPr lang="en-US" sz="2400" dirty="0">
                <a:solidFill>
                  <a:schemeClr val="bg1"/>
                </a:solidFill>
              </a:rPr>
              <a:t>$6.5M </a:t>
            </a:r>
          </a:p>
          <a:p>
            <a:pPr algn="ctr"/>
            <a:r>
              <a:rPr lang="en-US" sz="2400" dirty="0">
                <a:solidFill>
                  <a:schemeClr val="bg1"/>
                </a:solidFill>
              </a:rPr>
              <a:t>2023</a:t>
            </a:r>
          </a:p>
        </p:txBody>
      </p:sp>
      <p:sp>
        <p:nvSpPr>
          <p:cNvPr id="11" name="TextBox 10"/>
          <p:cNvSpPr txBox="1"/>
          <p:nvPr/>
        </p:nvSpPr>
        <p:spPr>
          <a:xfrm>
            <a:off x="762000" y="2010329"/>
            <a:ext cx="3352800" cy="1569660"/>
          </a:xfrm>
          <a:prstGeom prst="rect">
            <a:avLst/>
          </a:prstGeom>
          <a:solidFill>
            <a:srgbClr val="FFC000"/>
          </a:solidFill>
        </p:spPr>
        <p:txBody>
          <a:bodyPr wrap="square" rtlCol="0">
            <a:spAutoFit/>
          </a:bodyPr>
          <a:lstStyle/>
          <a:p>
            <a:pPr algn="ctr"/>
            <a:r>
              <a:rPr lang="en-US" sz="2400" dirty="0">
                <a:solidFill>
                  <a:schemeClr val="bg1"/>
                </a:solidFill>
              </a:rPr>
              <a:t>CTP Concrete Repairs/Coatings</a:t>
            </a:r>
          </a:p>
          <a:p>
            <a:pPr algn="ctr"/>
            <a:r>
              <a:rPr lang="en-US" sz="2400" dirty="0">
                <a:solidFill>
                  <a:schemeClr val="bg1"/>
                </a:solidFill>
              </a:rPr>
              <a:t>$33M </a:t>
            </a:r>
          </a:p>
          <a:p>
            <a:pPr algn="ctr"/>
            <a:r>
              <a:rPr lang="en-US" sz="2400" dirty="0">
                <a:solidFill>
                  <a:schemeClr val="bg1"/>
                </a:solidFill>
              </a:rPr>
              <a:t>2023-2028</a:t>
            </a:r>
          </a:p>
        </p:txBody>
      </p:sp>
      <p:sp>
        <p:nvSpPr>
          <p:cNvPr id="13" name="TextBox 12"/>
          <p:cNvSpPr txBox="1"/>
          <p:nvPr/>
        </p:nvSpPr>
        <p:spPr>
          <a:xfrm>
            <a:off x="366486" y="4648200"/>
            <a:ext cx="3748314" cy="1938992"/>
          </a:xfrm>
          <a:prstGeom prst="rect">
            <a:avLst/>
          </a:prstGeom>
          <a:solidFill>
            <a:srgbClr val="0070C0"/>
          </a:solidFill>
        </p:spPr>
        <p:txBody>
          <a:bodyPr wrap="square" rtlCol="0" anchor="t">
            <a:spAutoFit/>
          </a:bodyPr>
          <a:lstStyle/>
          <a:p>
            <a:pPr algn="ctr"/>
            <a:r>
              <a:rPr lang="en-US" sz="2400" dirty="0">
                <a:solidFill>
                  <a:schemeClr val="bg1"/>
                </a:solidFill>
              </a:rPr>
              <a:t>Approximately 18 Miles of Misc. Underground Pipe Improvements</a:t>
            </a:r>
          </a:p>
          <a:p>
            <a:pPr algn="ctr"/>
            <a:r>
              <a:rPr lang="en-US" sz="2400" dirty="0" smtClean="0">
                <a:solidFill>
                  <a:schemeClr val="bg1"/>
                </a:solidFill>
              </a:rPr>
              <a:t>$94.4M </a:t>
            </a:r>
            <a:endParaRPr lang="en-US" sz="2400" dirty="0">
              <a:solidFill>
                <a:schemeClr val="bg1"/>
              </a:solidFill>
            </a:endParaRPr>
          </a:p>
          <a:p>
            <a:pPr algn="ctr"/>
            <a:r>
              <a:rPr lang="en-US" sz="2400" dirty="0" smtClean="0">
                <a:solidFill>
                  <a:schemeClr val="bg1"/>
                </a:solidFill>
                <a:latin typeface="King"/>
              </a:rPr>
              <a:t>2023-2028</a:t>
            </a:r>
            <a:endParaRPr lang="en-US" sz="2400" dirty="0">
              <a:solidFill>
                <a:schemeClr val="bg1"/>
              </a:solidFill>
            </a:endParaRPr>
          </a:p>
        </p:txBody>
      </p:sp>
      <p:sp>
        <p:nvSpPr>
          <p:cNvPr id="10" name="Content Placeholder 9"/>
          <p:cNvSpPr>
            <a:spLocks noGrp="1"/>
          </p:cNvSpPr>
          <p:nvPr>
            <p:ph idx="1"/>
          </p:nvPr>
        </p:nvSpPr>
        <p:spPr/>
        <p:txBody>
          <a:bodyPr/>
          <a:lstStyle/>
          <a:p>
            <a:endParaRPr lang="en-US"/>
          </a:p>
        </p:txBody>
      </p:sp>
      <p:sp>
        <p:nvSpPr>
          <p:cNvPr id="15" name="TextBox 14"/>
          <p:cNvSpPr txBox="1">
            <a:spLocks noChangeAspect="1"/>
          </p:cNvSpPr>
          <p:nvPr/>
        </p:nvSpPr>
        <p:spPr>
          <a:xfrm>
            <a:off x="4773804" y="2010329"/>
            <a:ext cx="3834972" cy="1569660"/>
          </a:xfrm>
          <a:prstGeom prst="rect">
            <a:avLst/>
          </a:prstGeom>
          <a:solidFill>
            <a:schemeClr val="bg1">
              <a:lumMod val="65000"/>
            </a:schemeClr>
          </a:solidFill>
        </p:spPr>
        <p:txBody>
          <a:bodyPr wrap="square" rtlCol="0" anchor="t">
            <a:spAutoFit/>
          </a:bodyPr>
          <a:lstStyle/>
          <a:p>
            <a:pPr algn="ctr"/>
            <a:r>
              <a:rPr lang="en-US" sz="2400" dirty="0" smtClean="0">
                <a:solidFill>
                  <a:schemeClr val="bg1"/>
                </a:solidFill>
              </a:rPr>
              <a:t>NETP Trickling Filter </a:t>
            </a:r>
            <a:r>
              <a:rPr lang="en-US" sz="2400" dirty="0">
                <a:solidFill>
                  <a:schemeClr val="bg1"/>
                </a:solidFill>
              </a:rPr>
              <a:t>Project</a:t>
            </a:r>
          </a:p>
          <a:p>
            <a:pPr algn="ctr"/>
            <a:r>
              <a:rPr lang="en-US" sz="2400" dirty="0" smtClean="0">
                <a:solidFill>
                  <a:schemeClr val="bg1"/>
                </a:solidFill>
              </a:rPr>
              <a:t>$14.0M </a:t>
            </a:r>
            <a:endParaRPr lang="en-US" sz="2400" dirty="0">
              <a:solidFill>
                <a:schemeClr val="bg1"/>
              </a:solidFill>
            </a:endParaRPr>
          </a:p>
          <a:p>
            <a:pPr algn="ctr"/>
            <a:r>
              <a:rPr lang="en-US" sz="2400" dirty="0" smtClean="0">
                <a:solidFill>
                  <a:schemeClr val="bg1"/>
                </a:solidFill>
                <a:latin typeface="King"/>
              </a:rPr>
              <a:t>2023-2024</a:t>
            </a:r>
            <a:endParaRPr lang="en-US" sz="2400" dirty="0">
              <a:solidFill>
                <a:schemeClr val="bg1"/>
              </a:solidFill>
            </a:endParaRPr>
          </a:p>
        </p:txBody>
      </p:sp>
    </p:spTree>
    <p:extLst>
      <p:ext uri="{BB962C8B-B14F-4D97-AF65-F5344CB8AC3E}">
        <p14:creationId xmlns:p14="http://schemas.microsoft.com/office/powerpoint/2010/main" val="15506059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08001FA0-6AF9-44BF-A662-5CE9D417A533}" type="slidenum">
              <a:rPr lang="en-US" smtClean="0"/>
              <a:pPr>
                <a:defRPr/>
              </a:pPr>
              <a:t>18</a:t>
            </a:fld>
            <a:endParaRPr lang="en-US" dirty="0"/>
          </a:p>
        </p:txBody>
      </p:sp>
      <p:sp>
        <p:nvSpPr>
          <p:cNvPr id="8" name="TextBox 3"/>
          <p:cNvSpPr txBox="1">
            <a:spLocks noChangeArrowheads="1"/>
          </p:cNvSpPr>
          <p:nvPr/>
        </p:nvSpPr>
        <p:spPr bwMode="auto">
          <a:xfrm>
            <a:off x="1981200" y="651530"/>
            <a:ext cx="102949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eaLnBrk="1" hangingPunct="1"/>
            <a:r>
              <a:rPr lang="en-US" altLang="en-US" sz="3200" b="1" dirty="0" smtClean="0">
                <a:solidFill>
                  <a:schemeClr val="bg1"/>
                </a:solidFill>
                <a:latin typeface="Arial" panose="020B0604020202020204" pitchFamily="34" charset="0"/>
                <a:cs typeface="Arial" panose="020B0604020202020204" pitchFamily="34" charset="0"/>
              </a:rPr>
              <a:t>Concrete Rehab – Sedimentation Tank Project</a:t>
            </a:r>
            <a:endParaRPr lang="en-US" altLang="en-US" sz="3200" dirty="0">
              <a:solidFill>
                <a:schemeClr val="bg1"/>
              </a:solidFill>
              <a:latin typeface="Raleway ExtraBold" pitchFamily="34" charset="-52"/>
            </a:endParaRPr>
          </a:p>
        </p:txBody>
      </p:sp>
      <p:sp>
        <p:nvSpPr>
          <p:cNvPr id="4" name="Title 3"/>
          <p:cNvSpPr>
            <a:spLocks noGrp="1"/>
          </p:cNvSpPr>
          <p:nvPr>
            <p:ph type="title"/>
          </p:nvPr>
        </p:nvSpPr>
        <p:spPr/>
        <p:txBody>
          <a:bodyPr/>
          <a:lstStyle/>
          <a:p>
            <a:endParaRPr lang="en-US" dirty="0"/>
          </a:p>
        </p:txBody>
      </p:sp>
      <p:sp>
        <p:nvSpPr>
          <p:cNvPr id="2" name="Content Placeholder 1"/>
          <p:cNvSpPr>
            <a:spLocks noGrp="1"/>
          </p:cNvSpPr>
          <p:nvPr>
            <p:ph idx="1"/>
          </p:nvPr>
        </p:nvSpPr>
        <p:spPr/>
        <p:txBody>
          <a:bodyPr/>
          <a:lstStyle/>
          <a:p>
            <a:endParaRPr lang="en-US"/>
          </a:p>
        </p:txBody>
      </p:sp>
      <p:pic>
        <p:nvPicPr>
          <p:cNvPr id="1027" name="Picture 3" descr="A567916E-CA46-445B-A10C-7F5F4F8FECC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8151"/>
          <a:stretch/>
        </p:blipFill>
        <p:spPr bwMode="auto">
          <a:xfrm>
            <a:off x="2286000" y="1216025"/>
            <a:ext cx="5803392" cy="574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340600" y="2108199"/>
            <a:ext cx="5283200" cy="3962400"/>
          </a:xfrm>
          <a:prstGeom prst="rect">
            <a:avLst/>
          </a:prstGeom>
        </p:spPr>
      </p:pic>
      <p:pic>
        <p:nvPicPr>
          <p:cNvPr id="6" name="Picture 5"/>
          <p:cNvPicPr>
            <a:picLocks noChangeAspect="1"/>
          </p:cNvPicPr>
          <p:nvPr/>
        </p:nvPicPr>
        <p:blipFill>
          <a:blip r:embed="rId5"/>
          <a:stretch>
            <a:fillRect/>
          </a:stretch>
        </p:blipFill>
        <p:spPr>
          <a:xfrm>
            <a:off x="314325" y="4235694"/>
            <a:ext cx="3638550" cy="2657475"/>
          </a:xfrm>
          <a:prstGeom prst="rect">
            <a:avLst/>
          </a:prstGeom>
        </p:spPr>
      </p:pic>
    </p:spTree>
    <p:extLst>
      <p:ext uri="{BB962C8B-B14F-4D97-AF65-F5344CB8AC3E}">
        <p14:creationId xmlns:p14="http://schemas.microsoft.com/office/powerpoint/2010/main" val="3736176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srcRect l="6403" r="6403"/>
          <a:stretch/>
        </p:blipFill>
        <p:spPr>
          <a:xfrm>
            <a:off x="1600200" y="1611086"/>
            <a:ext cx="8553191" cy="5158611"/>
          </a:xfrm>
          <a:prstGeom prst="rect">
            <a:avLst/>
          </a:prstGeom>
        </p:spPr>
      </p:pic>
      <p:sp>
        <p:nvSpPr>
          <p:cNvPr id="3" name="Slide Number Placeholder 2"/>
          <p:cNvSpPr>
            <a:spLocks noGrp="1"/>
          </p:cNvSpPr>
          <p:nvPr>
            <p:ph type="sldNum" sz="quarter" idx="12"/>
          </p:nvPr>
        </p:nvSpPr>
        <p:spPr/>
        <p:txBody>
          <a:bodyPr/>
          <a:lstStyle/>
          <a:p>
            <a:pPr>
              <a:defRPr/>
            </a:pPr>
            <a:fld id="{08001FA0-6AF9-44BF-A662-5CE9D417A533}" type="slidenum">
              <a:rPr lang="en-US" smtClean="0"/>
              <a:pPr>
                <a:defRPr/>
              </a:pPr>
              <a:t>19</a:t>
            </a:fld>
            <a:endParaRPr lang="en-US" dirty="0"/>
          </a:p>
        </p:txBody>
      </p:sp>
      <p:sp>
        <p:nvSpPr>
          <p:cNvPr id="8" name="TextBox 3"/>
          <p:cNvSpPr txBox="1">
            <a:spLocks noChangeArrowheads="1"/>
          </p:cNvSpPr>
          <p:nvPr/>
        </p:nvSpPr>
        <p:spPr bwMode="auto">
          <a:xfrm>
            <a:off x="2438400" y="159086"/>
            <a:ext cx="10134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eaLnBrk="1" hangingPunct="1"/>
            <a:r>
              <a:rPr lang="en-US" altLang="en-US" sz="3200" b="1" dirty="0" smtClean="0">
                <a:solidFill>
                  <a:schemeClr val="bg1"/>
                </a:solidFill>
                <a:latin typeface="Arial" panose="020B0604020202020204" pitchFamily="34" charset="0"/>
                <a:cs typeface="Arial" panose="020B0604020202020204" pitchFamily="34" charset="0"/>
              </a:rPr>
              <a:t>North End Wastewater Treatment Plant Second Trickling Filter Project</a:t>
            </a:r>
            <a:endParaRPr lang="en-US" altLang="en-US" sz="3200" dirty="0">
              <a:solidFill>
                <a:schemeClr val="bg1"/>
              </a:solidFill>
              <a:latin typeface="Raleway ExtraBold" pitchFamily="34" charset="-52"/>
            </a:endParaRPr>
          </a:p>
        </p:txBody>
      </p:sp>
      <p:sp>
        <p:nvSpPr>
          <p:cNvPr id="4" name="Title 3"/>
          <p:cNvSpPr>
            <a:spLocks noGrp="1"/>
          </p:cNvSpPr>
          <p:nvPr>
            <p:ph type="title"/>
          </p:nvPr>
        </p:nvSpPr>
        <p:spPr/>
        <p:txBody>
          <a:bodyPr/>
          <a:lstStyle/>
          <a:p>
            <a:endParaRPr lang="en-US" dirty="0"/>
          </a:p>
        </p:txBody>
      </p:sp>
      <p:sp>
        <p:nvSpPr>
          <p:cNvPr id="2" name="Content Placeholder 1"/>
          <p:cNvSpPr>
            <a:spLocks noGrp="1"/>
          </p:cNvSpPr>
          <p:nvPr>
            <p:ph idx="1"/>
          </p:nvPr>
        </p:nvSpPr>
        <p:spPr/>
        <p:txBody>
          <a:bodyPr/>
          <a:lstStyle/>
          <a:p>
            <a:endParaRPr lang="en-US" dirty="0"/>
          </a:p>
        </p:txBody>
      </p:sp>
      <p:sp>
        <p:nvSpPr>
          <p:cNvPr id="6" name="Oval 5"/>
          <p:cNvSpPr/>
          <p:nvPr/>
        </p:nvSpPr>
        <p:spPr>
          <a:xfrm>
            <a:off x="2667000" y="3810000"/>
            <a:ext cx="533400" cy="541916"/>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cxnSp>
        <p:nvCxnSpPr>
          <p:cNvPr id="10" name="Straight Arrow Connector 9"/>
          <p:cNvCxnSpPr>
            <a:stCxn id="14" idx="1"/>
            <a:endCxn id="6" idx="7"/>
          </p:cNvCxnSpPr>
          <p:nvPr/>
        </p:nvCxnSpPr>
        <p:spPr>
          <a:xfrm flipH="1">
            <a:off x="3122285" y="2658934"/>
            <a:ext cx="230515" cy="1230428"/>
          </a:xfrm>
          <a:prstGeom prst="straightConnector1">
            <a:avLst/>
          </a:prstGeom>
          <a:ln w="1905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TextBox 13"/>
          <p:cNvSpPr txBox="1"/>
          <p:nvPr/>
        </p:nvSpPr>
        <p:spPr>
          <a:xfrm>
            <a:off x="3352800" y="2335768"/>
            <a:ext cx="1676400" cy="646331"/>
          </a:xfrm>
          <a:prstGeom prst="rect">
            <a:avLst/>
          </a:prstGeom>
          <a:noFill/>
        </p:spPr>
        <p:txBody>
          <a:bodyPr wrap="square" rtlCol="0">
            <a:spAutoFit/>
          </a:bodyPr>
          <a:lstStyle/>
          <a:p>
            <a:r>
              <a:rPr lang="en-US" b="1" dirty="0" smtClean="0">
                <a:solidFill>
                  <a:schemeClr val="bg1"/>
                </a:solidFill>
              </a:rPr>
              <a:t>Second Tricking </a:t>
            </a:r>
            <a:r>
              <a:rPr lang="en-US" b="1" dirty="0">
                <a:solidFill>
                  <a:schemeClr val="bg1"/>
                </a:solidFill>
              </a:rPr>
              <a:t>F</a:t>
            </a:r>
            <a:r>
              <a:rPr lang="en-US" b="1" dirty="0" smtClean="0">
                <a:solidFill>
                  <a:schemeClr val="bg1"/>
                </a:solidFill>
              </a:rPr>
              <a:t>ilter</a:t>
            </a:r>
            <a:endParaRPr lang="en-US" b="1" dirty="0">
              <a:solidFill>
                <a:schemeClr val="bg1"/>
              </a:solidFill>
            </a:endParaRPr>
          </a:p>
        </p:txBody>
      </p:sp>
      <p:cxnSp>
        <p:nvCxnSpPr>
          <p:cNvPr id="17" name="Straight Connector 16"/>
          <p:cNvCxnSpPr>
            <a:stCxn id="14" idx="1"/>
            <a:endCxn id="14" idx="1"/>
          </p:cNvCxnSpPr>
          <p:nvPr/>
        </p:nvCxnSpPr>
        <p:spPr>
          <a:xfrm>
            <a:off x="3352800" y="2658934"/>
            <a:ext cx="0"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9" name="Straight Connector 18"/>
          <p:cNvCxnSpPr>
            <a:stCxn id="14" idx="1"/>
          </p:cNvCxnSpPr>
          <p:nvPr/>
        </p:nvCxnSpPr>
        <p:spPr>
          <a:xfrm>
            <a:off x="3352800" y="2658934"/>
            <a:ext cx="108197"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28600" y="1600200"/>
            <a:ext cx="6781800" cy="1200329"/>
          </a:xfrm>
          <a:prstGeom prst="rect">
            <a:avLst/>
          </a:prstGeom>
          <a:noFill/>
        </p:spPr>
        <p:txBody>
          <a:bodyPr wrap="square" rtlCol="0">
            <a:spAutoFit/>
          </a:bodyPr>
          <a:lstStyle/>
          <a:p>
            <a:pPr marL="285750" indent="-285750">
              <a:buFont typeface="Arial" panose="020B0604020202020204" pitchFamily="34" charset="0"/>
              <a:buChar char="•"/>
            </a:pPr>
            <a:endParaRPr lang="en-US" dirty="0" smtClean="0"/>
          </a:p>
          <a:p>
            <a:pPr marL="742950" lvl="1" indent="-285750">
              <a:buFont typeface="Arial" panose="020B0604020202020204" pitchFamily="34" charset="0"/>
              <a:buChar char="•"/>
            </a:pPr>
            <a:endParaRPr lang="en-US" dirty="0" smtClean="0"/>
          </a:p>
          <a:p>
            <a:pPr lvl="1"/>
            <a:endParaRPr lang="en-US" dirty="0" smtClean="0"/>
          </a:p>
          <a:p>
            <a:pPr marL="285750" indent="-285750">
              <a:buFont typeface="Arial" panose="020B0604020202020204" pitchFamily="34" charset="0"/>
              <a:buChar char="•"/>
            </a:pPr>
            <a:endParaRPr lang="en-US" dirty="0"/>
          </a:p>
        </p:txBody>
      </p:sp>
      <p:cxnSp>
        <p:nvCxnSpPr>
          <p:cNvPr id="7" name="Straight Arrow Connector 6"/>
          <p:cNvCxnSpPr/>
          <p:nvPr/>
        </p:nvCxnSpPr>
        <p:spPr>
          <a:xfrm>
            <a:off x="6477000" y="5791200"/>
            <a:ext cx="1143000" cy="3048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43800" y="5638800"/>
            <a:ext cx="1676400" cy="646331"/>
          </a:xfrm>
          <a:prstGeom prst="rect">
            <a:avLst/>
          </a:prstGeom>
          <a:noFill/>
        </p:spPr>
        <p:txBody>
          <a:bodyPr wrap="square" rtlCol="0">
            <a:spAutoFit/>
          </a:bodyPr>
          <a:lstStyle/>
          <a:p>
            <a:r>
              <a:rPr lang="en-US" b="1" dirty="0" smtClean="0">
                <a:solidFill>
                  <a:schemeClr val="bg1"/>
                </a:solidFill>
              </a:rPr>
              <a:t>Existing Tricking Filter</a:t>
            </a:r>
            <a:endParaRPr lang="en-US" b="1" dirty="0">
              <a:solidFill>
                <a:schemeClr val="bg1"/>
              </a:solidFill>
            </a:endParaRPr>
          </a:p>
        </p:txBody>
      </p:sp>
    </p:spTree>
    <p:extLst>
      <p:ext uri="{BB962C8B-B14F-4D97-AF65-F5344CB8AC3E}">
        <p14:creationId xmlns:p14="http://schemas.microsoft.com/office/powerpoint/2010/main" val="4120812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p:cNvSpPr txBox="1">
            <a:spLocks noChangeArrowheads="1"/>
          </p:cNvSpPr>
          <p:nvPr/>
        </p:nvSpPr>
        <p:spPr bwMode="auto">
          <a:xfrm>
            <a:off x="1896352" y="440074"/>
            <a:ext cx="78438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eaLnBrk="1" hangingPunct="1"/>
            <a:r>
              <a:rPr lang="en-US" altLang="en-US" sz="4400" b="1" dirty="0" smtClean="0">
                <a:solidFill>
                  <a:schemeClr val="bg1"/>
                </a:solidFill>
                <a:latin typeface="Arial" panose="020B0604020202020204" pitchFamily="34" charset="0"/>
                <a:cs typeface="Arial" panose="020B0604020202020204" pitchFamily="34" charset="0"/>
              </a:rPr>
              <a:t>Agenda</a:t>
            </a:r>
            <a:endParaRPr lang="en-US" altLang="en-US" sz="1600" b="1" dirty="0">
              <a:solidFill>
                <a:srgbClr val="CA4E39"/>
              </a:solidFill>
              <a:latin typeface="Arial" panose="020B0604020202020204" pitchFamily="34" charset="0"/>
              <a:cs typeface="Arial" panose="020B0604020202020204" pitchFamily="34" charset="0"/>
            </a:endParaRPr>
          </a:p>
          <a:p>
            <a:pPr eaLnBrk="1" hangingPunct="1"/>
            <a:endParaRPr lang="en-US" altLang="en-US" sz="1600" dirty="0">
              <a:solidFill>
                <a:schemeClr val="bg1"/>
              </a:solidFill>
              <a:latin typeface="Raleway ExtraBold" pitchFamily="34" charset="-52"/>
            </a:endParaRPr>
          </a:p>
        </p:txBody>
      </p:sp>
      <p:sp>
        <p:nvSpPr>
          <p:cNvPr id="27" name="Подзаголовок 2"/>
          <p:cNvSpPr txBox="1">
            <a:spLocks/>
          </p:cNvSpPr>
          <p:nvPr/>
        </p:nvSpPr>
        <p:spPr>
          <a:xfrm>
            <a:off x="1104587" y="1394619"/>
            <a:ext cx="9982826" cy="4068762"/>
          </a:xfrm>
          <a:prstGeom prst="rect">
            <a:avLst/>
          </a:prstGeom>
        </p:spPr>
        <p:txBody>
          <a:bodyPr spcCol="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r>
              <a:rPr lang="en-US" sz="3600" dirty="0" smtClean="0">
                <a:latin typeface="Arial" panose="020B0604020202020204" pitchFamily="34" charset="0"/>
                <a:cs typeface="Arial" panose="020B0604020202020204" pitchFamily="34" charset="0"/>
              </a:rPr>
              <a:t>Welcome</a:t>
            </a:r>
          </a:p>
          <a:p>
            <a:r>
              <a:rPr lang="en-US" sz="3600" dirty="0" smtClean="0">
                <a:latin typeface="Arial" panose="020B0604020202020204" pitchFamily="34" charset="0"/>
                <a:cs typeface="Arial" panose="020B0604020202020204" pitchFamily="34" charset="0"/>
              </a:rPr>
              <a:t>Approval of Minutes</a:t>
            </a:r>
          </a:p>
          <a:p>
            <a:r>
              <a:rPr lang="en-US" sz="3600" dirty="0" smtClean="0">
                <a:latin typeface="Arial" panose="020B0604020202020204" pitchFamily="34" charset="0"/>
                <a:cs typeface="Arial" panose="020B0604020202020204" pitchFamily="34" charset="0"/>
              </a:rPr>
              <a:t>Updates to Open Public Meetings Act</a:t>
            </a:r>
            <a:endParaRPr lang="en-US" sz="3600" dirty="0">
              <a:latin typeface="Arial" panose="020B0604020202020204" pitchFamily="34" charset="0"/>
              <a:cs typeface="Arial" panose="020B0604020202020204" pitchFamily="34" charset="0"/>
            </a:endParaRPr>
          </a:p>
          <a:p>
            <a:r>
              <a:rPr lang="en-US" sz="3600" dirty="0" smtClean="0">
                <a:latin typeface="Arial" panose="020B0604020202020204" pitchFamily="34" charset="0"/>
                <a:cs typeface="Arial" panose="020B0604020202020204" pitchFamily="34" charset="0"/>
              </a:rPr>
              <a:t>Overview of Asset Management &amp; Capital Projects</a:t>
            </a:r>
            <a:endParaRPr lang="en-US" sz="3600" dirty="0">
              <a:latin typeface="Arial" panose="020B0604020202020204" pitchFamily="34" charset="0"/>
              <a:cs typeface="Arial" panose="020B0604020202020204" pitchFamily="34" charset="0"/>
            </a:endParaRPr>
          </a:p>
          <a:p>
            <a:r>
              <a:rPr lang="en-US" sz="3600" dirty="0" smtClean="0">
                <a:latin typeface="Arial" panose="020B0604020202020204" pitchFamily="34" charset="0"/>
                <a:cs typeface="Arial" panose="020B0604020202020204" pitchFamily="34" charset="0"/>
              </a:rPr>
              <a:t>Other Items of Interest</a:t>
            </a:r>
          </a:p>
          <a:p>
            <a:r>
              <a:rPr lang="en-US" sz="3600" dirty="0" smtClean="0">
                <a:latin typeface="Arial" panose="020B0604020202020204" pitchFamily="34" charset="0"/>
                <a:cs typeface="Arial" panose="020B0604020202020204" pitchFamily="34" charset="0"/>
              </a:rPr>
              <a:t>Adjournment</a:t>
            </a:r>
            <a:endParaRPr lang="en-US" sz="3600" dirty="0">
              <a:latin typeface="Arial" panose="020B0604020202020204" pitchFamily="34" charset="0"/>
              <a:cs typeface="Arial" panose="020B0604020202020204" pitchFamily="34" charset="0"/>
            </a:endParaRPr>
          </a:p>
          <a:p>
            <a:pPr marL="0" indent="0">
              <a:buNone/>
            </a:pPr>
            <a:r>
              <a:rPr lang="en-US" dirty="0"/>
              <a:t>	</a:t>
            </a:r>
          </a:p>
          <a:p>
            <a:pPr marL="0" indent="0" fontAlgn="auto">
              <a:lnSpc>
                <a:spcPct val="150000"/>
              </a:lnSpc>
              <a:spcBef>
                <a:spcPts val="0"/>
              </a:spcBef>
              <a:spcAft>
                <a:spcPts val="0"/>
              </a:spcAft>
              <a:buNone/>
              <a:defRPr/>
            </a:pPr>
            <a:endParaRPr lang="en-US" kern="0" dirty="0">
              <a:latin typeface="Arial" panose="020B0604020202020204" pitchFamily="34" charset="0"/>
              <a:ea typeface="Karla" pitchFamily="2" charset="0"/>
              <a:cs typeface="Arial" panose="020B0604020202020204" pitchFamily="34" charset="0"/>
            </a:endParaRPr>
          </a:p>
          <a:p>
            <a:pPr fontAlgn="auto">
              <a:lnSpc>
                <a:spcPct val="150000"/>
              </a:lnSpc>
              <a:spcBef>
                <a:spcPts val="0"/>
              </a:spcBef>
              <a:spcAft>
                <a:spcPts val="0"/>
              </a:spcAft>
              <a:defRPr/>
            </a:pPr>
            <a:endParaRPr lang="en-US" kern="0" dirty="0">
              <a:latin typeface="Arial" panose="020B0604020202020204" pitchFamily="34" charset="0"/>
              <a:ea typeface="Karla" pitchFamily="2" charset="0"/>
              <a:cs typeface="Arial" panose="020B0604020202020204" pitchFamily="34" charset="0"/>
            </a:endParaRPr>
          </a:p>
          <a:p>
            <a:pPr fontAlgn="auto">
              <a:lnSpc>
                <a:spcPct val="150000"/>
              </a:lnSpc>
              <a:spcBef>
                <a:spcPts val="0"/>
              </a:spcBef>
              <a:spcAft>
                <a:spcPts val="0"/>
              </a:spcAft>
              <a:defRPr/>
            </a:pPr>
            <a:endParaRPr lang="en-US" kern="0" dirty="0">
              <a:latin typeface="Arial" panose="020B0604020202020204" pitchFamily="34" charset="0"/>
              <a:ea typeface="Karla" pitchFamily="2" charset="0"/>
              <a:cs typeface="Arial" panose="020B0604020202020204" pitchFamily="34" charset="0"/>
            </a:endParaRPr>
          </a:p>
        </p:txBody>
      </p:sp>
    </p:spTree>
    <p:extLst>
      <p:ext uri="{BB962C8B-B14F-4D97-AF65-F5344CB8AC3E}">
        <p14:creationId xmlns:p14="http://schemas.microsoft.com/office/powerpoint/2010/main" val="31373338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08001FA0-6AF9-44BF-A662-5CE9D417A533}" type="slidenum">
              <a:rPr lang="en-US" smtClean="0"/>
              <a:pPr>
                <a:defRPr/>
              </a:pPr>
              <a:t>20</a:t>
            </a:fld>
            <a:endParaRPr lang="en-US" dirty="0"/>
          </a:p>
        </p:txBody>
      </p:sp>
      <p:pic>
        <p:nvPicPr>
          <p:cNvPr id="7"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828801"/>
            <a:ext cx="4673434" cy="321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
          <p:cNvSpPr txBox="1">
            <a:spLocks noChangeArrowheads="1"/>
          </p:cNvSpPr>
          <p:nvPr/>
        </p:nvSpPr>
        <p:spPr bwMode="auto">
          <a:xfrm>
            <a:off x="1897063" y="658813"/>
            <a:ext cx="8847137" cy="75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eaLnBrk="1" hangingPunct="1"/>
            <a:r>
              <a:rPr lang="en-US" altLang="en-US" sz="3200" b="1" dirty="0" smtClean="0">
                <a:solidFill>
                  <a:schemeClr val="bg1"/>
                </a:solidFill>
                <a:latin typeface="Arial" panose="020B0604020202020204" pitchFamily="34" charset="0"/>
                <a:cs typeface="Arial" panose="020B0604020202020204" pitchFamily="34" charset="0"/>
              </a:rPr>
              <a:t>STORMWATER </a:t>
            </a:r>
            <a:r>
              <a:rPr lang="en-US" altLang="en-US" sz="3200" b="1" dirty="0">
                <a:solidFill>
                  <a:schemeClr val="bg1"/>
                </a:solidFill>
                <a:latin typeface="Arial" panose="020B0604020202020204" pitchFamily="34" charset="0"/>
                <a:cs typeface="Arial" panose="020B0604020202020204" pitchFamily="34" charset="0"/>
              </a:rPr>
              <a:t>CATEGORIES &amp; COSTS</a:t>
            </a:r>
            <a:endParaRPr lang="en-US" altLang="en-US" sz="1100" b="1" dirty="0">
              <a:solidFill>
                <a:srgbClr val="CA4E39"/>
              </a:solidFill>
              <a:latin typeface="Arial" panose="020B0604020202020204" pitchFamily="34" charset="0"/>
              <a:cs typeface="Arial" panose="020B0604020202020204" pitchFamily="34" charset="0"/>
            </a:endParaRPr>
          </a:p>
          <a:p>
            <a:pPr eaLnBrk="1" hangingPunct="1"/>
            <a:endParaRPr lang="en-US" altLang="en-US" sz="1100" dirty="0">
              <a:solidFill>
                <a:schemeClr val="bg1"/>
              </a:solidFill>
              <a:latin typeface="Raleway ExtraBold" pitchFamily="34" charset="-52"/>
            </a:endParaRPr>
          </a:p>
        </p:txBody>
      </p:sp>
      <p:sp>
        <p:nvSpPr>
          <p:cNvPr id="2" name="Title 1"/>
          <p:cNvSpPr>
            <a:spLocks noGrp="1"/>
          </p:cNvSpPr>
          <p:nvPr>
            <p:ph type="title"/>
          </p:nvPr>
        </p:nvSpPr>
        <p:spPr/>
        <p:txBody>
          <a:bodyPr/>
          <a:lstStyle/>
          <a:p>
            <a:endParaRPr lang="en-US" dirty="0"/>
          </a:p>
        </p:txBody>
      </p:sp>
      <p:sp>
        <p:nvSpPr>
          <p:cNvPr id="10" name="TextBox 9"/>
          <p:cNvSpPr txBox="1"/>
          <p:nvPr/>
        </p:nvSpPr>
        <p:spPr>
          <a:xfrm>
            <a:off x="3994149" y="2335578"/>
            <a:ext cx="2326482" cy="646331"/>
          </a:xfrm>
          <a:prstGeom prst="rect">
            <a:avLst/>
          </a:prstGeom>
          <a:noFill/>
        </p:spPr>
        <p:txBody>
          <a:bodyPr wrap="square" rtlCol="0" anchor="t">
            <a:spAutoFit/>
          </a:bodyPr>
          <a:lstStyle/>
          <a:p>
            <a:pPr algn="ctr"/>
            <a:r>
              <a:rPr lang="en-US" dirty="0">
                <a:solidFill>
                  <a:srgbClr val="FF9966"/>
                </a:solidFill>
                <a:latin typeface="King"/>
              </a:rPr>
              <a:t>Rolling Stock &amp; Misc. </a:t>
            </a:r>
            <a:r>
              <a:rPr lang="en-US" dirty="0" smtClean="0">
                <a:solidFill>
                  <a:srgbClr val="FF9966"/>
                </a:solidFill>
                <a:latin typeface="King"/>
              </a:rPr>
              <a:t>$4.7M</a:t>
            </a:r>
            <a:endParaRPr lang="en-US" dirty="0">
              <a:solidFill>
                <a:srgbClr val="FF9966"/>
              </a:solidFill>
            </a:endParaRPr>
          </a:p>
        </p:txBody>
      </p:sp>
      <p:sp>
        <p:nvSpPr>
          <p:cNvPr id="11" name="TextBox 10"/>
          <p:cNvSpPr txBox="1"/>
          <p:nvPr/>
        </p:nvSpPr>
        <p:spPr>
          <a:xfrm>
            <a:off x="872903" y="2443917"/>
            <a:ext cx="2809359" cy="646331"/>
          </a:xfrm>
          <a:prstGeom prst="rect">
            <a:avLst/>
          </a:prstGeom>
          <a:noFill/>
        </p:spPr>
        <p:txBody>
          <a:bodyPr wrap="square" rtlCol="0" anchor="t">
            <a:spAutoFit/>
          </a:bodyPr>
          <a:lstStyle/>
          <a:p>
            <a:pPr algn="ctr"/>
            <a:r>
              <a:rPr lang="en-US" dirty="0">
                <a:solidFill>
                  <a:srgbClr val="FFC305"/>
                </a:solidFill>
                <a:latin typeface="King"/>
              </a:rPr>
              <a:t>Facility Improvements </a:t>
            </a:r>
            <a:r>
              <a:rPr lang="en-US" dirty="0" smtClean="0">
                <a:solidFill>
                  <a:srgbClr val="FFC305"/>
                </a:solidFill>
                <a:latin typeface="King"/>
              </a:rPr>
              <a:t>$8.4M</a:t>
            </a:r>
            <a:endParaRPr lang="en-US" dirty="0">
              <a:solidFill>
                <a:srgbClr val="FFC305"/>
              </a:solidFill>
              <a:latin typeface="King"/>
            </a:endParaRPr>
          </a:p>
        </p:txBody>
      </p:sp>
      <p:sp>
        <p:nvSpPr>
          <p:cNvPr id="12" name="TextBox 11"/>
          <p:cNvSpPr txBox="1"/>
          <p:nvPr/>
        </p:nvSpPr>
        <p:spPr>
          <a:xfrm>
            <a:off x="-107805" y="4800108"/>
            <a:ext cx="2520730" cy="923330"/>
          </a:xfrm>
          <a:prstGeom prst="rect">
            <a:avLst/>
          </a:prstGeom>
          <a:noFill/>
        </p:spPr>
        <p:txBody>
          <a:bodyPr wrap="square" rtlCol="0" anchor="t">
            <a:spAutoFit/>
          </a:bodyPr>
          <a:lstStyle/>
          <a:p>
            <a:pPr algn="ctr"/>
            <a:r>
              <a:rPr lang="en-US" dirty="0">
                <a:solidFill>
                  <a:schemeClr val="bg1">
                    <a:lumMod val="50000"/>
                  </a:schemeClr>
                </a:solidFill>
                <a:latin typeface="King"/>
              </a:rPr>
              <a:t>Treatment &amp; Low Impact Development </a:t>
            </a:r>
            <a:r>
              <a:rPr lang="en-US" dirty="0" smtClean="0">
                <a:solidFill>
                  <a:schemeClr val="bg1">
                    <a:lumMod val="50000"/>
                  </a:schemeClr>
                </a:solidFill>
                <a:latin typeface="King"/>
              </a:rPr>
              <a:t>$39.8M</a:t>
            </a:r>
            <a:endParaRPr lang="en-US" dirty="0">
              <a:solidFill>
                <a:schemeClr val="bg1">
                  <a:lumMod val="50000"/>
                </a:schemeClr>
              </a:solidFill>
            </a:endParaRPr>
          </a:p>
        </p:txBody>
      </p:sp>
      <p:sp>
        <p:nvSpPr>
          <p:cNvPr id="13" name="TextBox 12"/>
          <p:cNvSpPr txBox="1"/>
          <p:nvPr/>
        </p:nvSpPr>
        <p:spPr>
          <a:xfrm>
            <a:off x="1241823" y="1520279"/>
            <a:ext cx="5539977" cy="707886"/>
          </a:xfrm>
          <a:prstGeom prst="rect">
            <a:avLst/>
          </a:prstGeom>
          <a:noFill/>
        </p:spPr>
        <p:txBody>
          <a:bodyPr wrap="square" rtlCol="0" anchor="t">
            <a:spAutoFit/>
          </a:bodyPr>
          <a:lstStyle/>
          <a:p>
            <a:pPr algn="ctr"/>
            <a:r>
              <a:rPr lang="en-US" sz="2000" b="1" dirty="0">
                <a:latin typeface="Arial"/>
                <a:cs typeface="Arial"/>
              </a:rPr>
              <a:t>6 Year Total Cost (</a:t>
            </a:r>
            <a:r>
              <a:rPr lang="en-US" sz="2000" b="1" dirty="0" smtClean="0">
                <a:latin typeface="Arial"/>
                <a:cs typeface="Arial"/>
              </a:rPr>
              <a:t>2023-2028) </a:t>
            </a:r>
            <a:r>
              <a:rPr lang="en-US" sz="2000" b="1" dirty="0">
                <a:latin typeface="Arial"/>
                <a:cs typeface="Arial"/>
              </a:rPr>
              <a:t>= </a:t>
            </a:r>
            <a:r>
              <a:rPr lang="en-US" sz="2000" b="1" dirty="0" smtClean="0">
                <a:latin typeface="Arial"/>
                <a:cs typeface="Arial"/>
              </a:rPr>
              <a:t>$114M </a:t>
            </a:r>
            <a:r>
              <a:rPr lang="en-US" sz="2000" b="1" dirty="0">
                <a:latin typeface="Arial"/>
                <a:cs typeface="Arial"/>
              </a:rPr>
              <a:t>Annual Average = </a:t>
            </a:r>
            <a:r>
              <a:rPr lang="en-US" sz="2000" b="1" dirty="0" smtClean="0">
                <a:latin typeface="Arial"/>
                <a:cs typeface="Arial"/>
              </a:rPr>
              <a:t>$19.0M</a:t>
            </a:r>
            <a:endParaRPr lang="en-US" sz="2000" b="1" dirty="0">
              <a:latin typeface="Arial"/>
              <a:cs typeface="Arial"/>
            </a:endParaRPr>
          </a:p>
        </p:txBody>
      </p:sp>
      <p:sp>
        <p:nvSpPr>
          <p:cNvPr id="4" name="Content Placeholder 3"/>
          <p:cNvSpPr>
            <a:spLocks noGrp="1"/>
          </p:cNvSpPr>
          <p:nvPr>
            <p:ph idx="1"/>
          </p:nvPr>
        </p:nvSpPr>
        <p:spPr/>
        <p:txBody>
          <a:bodyPr/>
          <a:lstStyle/>
          <a:p>
            <a:endParaRPr lang="en-US"/>
          </a:p>
        </p:txBody>
      </p:sp>
      <p:sp>
        <p:nvSpPr>
          <p:cNvPr id="9" name="TextBox 8"/>
          <p:cNvSpPr txBox="1"/>
          <p:nvPr/>
        </p:nvSpPr>
        <p:spPr>
          <a:xfrm>
            <a:off x="5133725" y="5261773"/>
            <a:ext cx="2746594" cy="646331"/>
          </a:xfrm>
          <a:prstGeom prst="rect">
            <a:avLst/>
          </a:prstGeom>
          <a:noFill/>
        </p:spPr>
        <p:txBody>
          <a:bodyPr wrap="square" rtlCol="0" anchor="t">
            <a:spAutoFit/>
          </a:bodyPr>
          <a:lstStyle/>
          <a:p>
            <a:pPr algn="ctr"/>
            <a:r>
              <a:rPr lang="en-US" dirty="0">
                <a:solidFill>
                  <a:schemeClr val="accent1">
                    <a:lumMod val="75000"/>
                  </a:schemeClr>
                </a:solidFill>
                <a:latin typeface="King"/>
              </a:rPr>
              <a:t>Collection System Improvements  </a:t>
            </a:r>
            <a:r>
              <a:rPr lang="en-US" dirty="0" smtClean="0">
                <a:solidFill>
                  <a:schemeClr val="accent1">
                    <a:lumMod val="75000"/>
                  </a:schemeClr>
                </a:solidFill>
                <a:latin typeface="King"/>
              </a:rPr>
              <a:t>$61.0M</a:t>
            </a:r>
            <a:endParaRPr lang="en-US" dirty="0">
              <a:solidFill>
                <a:schemeClr val="accent1">
                  <a:lumMod val="75000"/>
                </a:schemeClr>
              </a:solidFill>
            </a:endParaRPr>
          </a:p>
        </p:txBody>
      </p:sp>
      <p:graphicFrame>
        <p:nvGraphicFramePr>
          <p:cNvPr id="14" name="Chart 13"/>
          <p:cNvGraphicFramePr>
            <a:graphicFrameLocks/>
          </p:cNvGraphicFramePr>
          <p:nvPr>
            <p:extLst>
              <p:ext uri="{D42A27DB-BD31-4B8C-83A1-F6EECF244321}">
                <p14:modId xmlns:p14="http://schemas.microsoft.com/office/powerpoint/2010/main" val="2305350834"/>
              </p:ext>
            </p:extLst>
          </p:nvPr>
        </p:nvGraphicFramePr>
        <p:xfrm>
          <a:off x="1579595" y="2874496"/>
          <a:ext cx="4411296" cy="34775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038749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p:pic>
      <p:sp>
        <p:nvSpPr>
          <p:cNvPr id="3" name="Slide Number Placeholder 2"/>
          <p:cNvSpPr>
            <a:spLocks noGrp="1"/>
          </p:cNvSpPr>
          <p:nvPr>
            <p:ph type="sldNum" sz="quarter" idx="12"/>
          </p:nvPr>
        </p:nvSpPr>
        <p:spPr/>
        <p:txBody>
          <a:bodyPr/>
          <a:lstStyle/>
          <a:p>
            <a:pPr>
              <a:defRPr/>
            </a:pPr>
            <a:fld id="{08001FA0-6AF9-44BF-A662-5CE9D417A533}" type="slidenum">
              <a:rPr lang="en-US" smtClean="0"/>
              <a:pPr>
                <a:defRPr/>
              </a:pPr>
              <a:t>21</a:t>
            </a:fld>
            <a:endParaRPr lang="en-US" dirty="0"/>
          </a:p>
        </p:txBody>
      </p:sp>
      <p:sp>
        <p:nvSpPr>
          <p:cNvPr id="8" name="TextBox 3"/>
          <p:cNvSpPr txBox="1">
            <a:spLocks noChangeArrowheads="1"/>
          </p:cNvSpPr>
          <p:nvPr/>
        </p:nvSpPr>
        <p:spPr bwMode="auto">
          <a:xfrm>
            <a:off x="2074465" y="654903"/>
            <a:ext cx="987187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eaLnBrk="1" hangingPunct="1"/>
            <a:r>
              <a:rPr lang="en-US" altLang="en-US" sz="3000" b="1" dirty="0">
                <a:solidFill>
                  <a:schemeClr val="bg1"/>
                </a:solidFill>
                <a:latin typeface="Arial" panose="020B0604020202020204" pitchFamily="34" charset="0"/>
                <a:cs typeface="Arial" panose="020B0604020202020204" pitchFamily="34" charset="0"/>
              </a:rPr>
              <a:t>FUTURE SIGNIFICANT </a:t>
            </a:r>
            <a:r>
              <a:rPr lang="en-US" altLang="en-US" sz="3000" b="1" dirty="0" smtClean="0">
                <a:solidFill>
                  <a:schemeClr val="bg1"/>
                </a:solidFill>
                <a:latin typeface="Arial" panose="020B0604020202020204" pitchFamily="34" charset="0"/>
                <a:cs typeface="Arial" panose="020B0604020202020204" pitchFamily="34" charset="0"/>
              </a:rPr>
              <a:t>STORMWATER </a:t>
            </a:r>
            <a:r>
              <a:rPr lang="en-US" altLang="en-US" sz="3000" b="1" dirty="0">
                <a:solidFill>
                  <a:schemeClr val="bg1"/>
                </a:solidFill>
                <a:latin typeface="Arial" panose="020B0604020202020204" pitchFamily="34" charset="0"/>
                <a:cs typeface="Arial" panose="020B0604020202020204" pitchFamily="34" charset="0"/>
              </a:rPr>
              <a:t>PROJECTS</a:t>
            </a:r>
            <a:endParaRPr lang="en-US" altLang="en-US" sz="3000" dirty="0">
              <a:solidFill>
                <a:schemeClr val="bg1"/>
              </a:solidFill>
              <a:latin typeface="Raleway ExtraBold" pitchFamily="34" charset="-52"/>
            </a:endParaRPr>
          </a:p>
        </p:txBody>
      </p:sp>
      <p:sp>
        <p:nvSpPr>
          <p:cNvPr id="10" name="TextBox 9"/>
          <p:cNvSpPr txBox="1"/>
          <p:nvPr/>
        </p:nvSpPr>
        <p:spPr>
          <a:xfrm>
            <a:off x="7543800" y="4173498"/>
            <a:ext cx="4057505" cy="1569660"/>
          </a:xfrm>
          <a:prstGeom prst="rect">
            <a:avLst/>
          </a:prstGeom>
          <a:solidFill>
            <a:schemeClr val="accent2"/>
          </a:solidFill>
        </p:spPr>
        <p:txBody>
          <a:bodyPr wrap="square" rtlCol="0">
            <a:spAutoFit/>
          </a:bodyPr>
          <a:lstStyle/>
          <a:p>
            <a:pPr algn="ctr"/>
            <a:r>
              <a:rPr lang="en-US" sz="2400" dirty="0">
                <a:solidFill>
                  <a:schemeClr val="bg1"/>
                </a:solidFill>
              </a:rPr>
              <a:t>Madison District Green Infrastructure Project</a:t>
            </a:r>
          </a:p>
          <a:p>
            <a:pPr algn="ctr"/>
            <a:r>
              <a:rPr lang="en-US" sz="2400" dirty="0" smtClean="0">
                <a:solidFill>
                  <a:schemeClr val="bg1"/>
                </a:solidFill>
              </a:rPr>
              <a:t>$8.8M </a:t>
            </a:r>
            <a:endParaRPr lang="en-US" sz="2400" dirty="0">
              <a:solidFill>
                <a:schemeClr val="bg1"/>
              </a:solidFill>
            </a:endParaRPr>
          </a:p>
          <a:p>
            <a:pPr algn="ctr"/>
            <a:r>
              <a:rPr lang="en-US" sz="2400" dirty="0" smtClean="0">
                <a:solidFill>
                  <a:schemeClr val="bg1"/>
                </a:solidFill>
              </a:rPr>
              <a:t>2023</a:t>
            </a:r>
            <a:endParaRPr lang="en-US" sz="2400" dirty="0">
              <a:solidFill>
                <a:schemeClr val="bg1"/>
              </a:solidFill>
            </a:endParaRPr>
          </a:p>
        </p:txBody>
      </p:sp>
      <p:sp>
        <p:nvSpPr>
          <p:cNvPr id="11" name="TextBox 10"/>
          <p:cNvSpPr txBox="1"/>
          <p:nvPr/>
        </p:nvSpPr>
        <p:spPr>
          <a:xfrm>
            <a:off x="3868708" y="2000756"/>
            <a:ext cx="3962400" cy="1200329"/>
          </a:xfrm>
          <a:prstGeom prst="rect">
            <a:avLst/>
          </a:prstGeom>
          <a:solidFill>
            <a:srgbClr val="FFC000"/>
          </a:solidFill>
        </p:spPr>
        <p:txBody>
          <a:bodyPr wrap="square" rtlCol="0" anchor="t">
            <a:spAutoFit/>
          </a:bodyPr>
          <a:lstStyle/>
          <a:p>
            <a:pPr algn="ctr"/>
            <a:r>
              <a:rPr lang="en-US" sz="2400" dirty="0" smtClean="0">
                <a:solidFill>
                  <a:schemeClr val="bg1"/>
                </a:solidFill>
              </a:rPr>
              <a:t>Leach Creek Holding Basin</a:t>
            </a:r>
            <a:endParaRPr lang="en-US" sz="2400" dirty="0">
              <a:solidFill>
                <a:schemeClr val="bg1"/>
              </a:solidFill>
            </a:endParaRPr>
          </a:p>
          <a:p>
            <a:pPr algn="ctr"/>
            <a:r>
              <a:rPr lang="en-US" sz="2400" dirty="0" smtClean="0">
                <a:solidFill>
                  <a:schemeClr val="bg1"/>
                </a:solidFill>
              </a:rPr>
              <a:t>$4.5M </a:t>
            </a:r>
            <a:endParaRPr lang="en-US" sz="2400" dirty="0">
              <a:solidFill>
                <a:schemeClr val="bg1"/>
              </a:solidFill>
            </a:endParaRPr>
          </a:p>
          <a:p>
            <a:pPr algn="ctr"/>
            <a:r>
              <a:rPr lang="en-US" sz="2400" dirty="0" smtClean="0">
                <a:solidFill>
                  <a:schemeClr val="bg1"/>
                </a:solidFill>
              </a:rPr>
              <a:t>2023-2024</a:t>
            </a:r>
            <a:endParaRPr lang="en-US" sz="2400" dirty="0">
              <a:solidFill>
                <a:schemeClr val="bg1"/>
              </a:solidFill>
            </a:endParaRPr>
          </a:p>
        </p:txBody>
      </p:sp>
      <p:sp>
        <p:nvSpPr>
          <p:cNvPr id="12" name="TextBox 11"/>
          <p:cNvSpPr txBox="1"/>
          <p:nvPr/>
        </p:nvSpPr>
        <p:spPr>
          <a:xfrm>
            <a:off x="8271670" y="1884305"/>
            <a:ext cx="3674665" cy="1938992"/>
          </a:xfrm>
          <a:prstGeom prst="rect">
            <a:avLst/>
          </a:prstGeom>
          <a:solidFill>
            <a:srgbClr val="0070C0"/>
          </a:solidFill>
        </p:spPr>
        <p:txBody>
          <a:bodyPr wrap="square" rtlCol="0" anchor="t">
            <a:spAutoFit/>
          </a:bodyPr>
          <a:lstStyle/>
          <a:p>
            <a:pPr algn="ctr"/>
            <a:r>
              <a:rPr lang="en-US" sz="2400" dirty="0">
                <a:solidFill>
                  <a:schemeClr val="bg1"/>
                </a:solidFill>
              </a:rPr>
              <a:t>Approximately 5 Miles of Misc. Underground Pipe Improvements</a:t>
            </a:r>
          </a:p>
          <a:p>
            <a:pPr algn="ctr"/>
            <a:r>
              <a:rPr lang="en-US" sz="2400" dirty="0" smtClean="0">
                <a:solidFill>
                  <a:schemeClr val="bg1"/>
                </a:solidFill>
              </a:rPr>
              <a:t>$61.0M </a:t>
            </a:r>
            <a:endParaRPr lang="en-US" sz="2400" dirty="0">
              <a:solidFill>
                <a:schemeClr val="bg1"/>
              </a:solidFill>
            </a:endParaRPr>
          </a:p>
          <a:p>
            <a:pPr algn="ctr"/>
            <a:r>
              <a:rPr lang="en-US" sz="2400" dirty="0" smtClean="0">
                <a:solidFill>
                  <a:schemeClr val="bg1"/>
                </a:solidFill>
                <a:latin typeface="King"/>
              </a:rPr>
              <a:t>2023-2028</a:t>
            </a:r>
            <a:endParaRPr lang="en-US" sz="2400" dirty="0">
              <a:solidFill>
                <a:schemeClr val="bg1"/>
              </a:solidFill>
            </a:endParaRPr>
          </a:p>
        </p:txBody>
      </p:sp>
      <p:sp>
        <p:nvSpPr>
          <p:cNvPr id="13" name="TextBox 12"/>
          <p:cNvSpPr txBox="1">
            <a:spLocks noChangeAspect="1"/>
          </p:cNvSpPr>
          <p:nvPr/>
        </p:nvSpPr>
        <p:spPr>
          <a:xfrm>
            <a:off x="4039978" y="3804166"/>
            <a:ext cx="3350568" cy="1938992"/>
          </a:xfrm>
          <a:prstGeom prst="rect">
            <a:avLst/>
          </a:prstGeom>
          <a:solidFill>
            <a:schemeClr val="bg1">
              <a:lumMod val="65000"/>
            </a:schemeClr>
          </a:solidFill>
        </p:spPr>
        <p:txBody>
          <a:bodyPr wrap="square" rtlCol="0" anchor="t">
            <a:spAutoFit/>
          </a:bodyPr>
          <a:lstStyle/>
          <a:p>
            <a:pPr algn="ctr"/>
            <a:r>
              <a:rPr lang="en-US" sz="2400" dirty="0">
                <a:solidFill>
                  <a:schemeClr val="bg1"/>
                </a:solidFill>
              </a:rPr>
              <a:t>Manitou Neighborhood Pervious Pavement Project</a:t>
            </a:r>
          </a:p>
          <a:p>
            <a:pPr algn="ctr"/>
            <a:r>
              <a:rPr lang="en-US" sz="2400" dirty="0">
                <a:solidFill>
                  <a:schemeClr val="bg1"/>
                </a:solidFill>
              </a:rPr>
              <a:t>$3.7M </a:t>
            </a:r>
          </a:p>
        </p:txBody>
      </p:sp>
      <p:pic>
        <p:nvPicPr>
          <p:cNvPr id="16" name="Picture 2" descr="G:\ENGRNG\ECJ\Capital Projects\Active Projects\East 40th Street\IMG_024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203" y="1831622"/>
            <a:ext cx="3342153" cy="445620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a:spLocks noChangeAspect="1"/>
          </p:cNvSpPr>
          <p:nvPr/>
        </p:nvSpPr>
        <p:spPr>
          <a:xfrm>
            <a:off x="4039978" y="3810000"/>
            <a:ext cx="3350568" cy="1938992"/>
          </a:xfrm>
          <a:prstGeom prst="rect">
            <a:avLst/>
          </a:prstGeom>
          <a:solidFill>
            <a:schemeClr val="bg1">
              <a:lumMod val="65000"/>
            </a:schemeClr>
          </a:solidFill>
        </p:spPr>
        <p:txBody>
          <a:bodyPr wrap="square" rtlCol="0" anchor="t">
            <a:spAutoFit/>
          </a:bodyPr>
          <a:lstStyle/>
          <a:p>
            <a:pPr algn="ctr"/>
            <a:r>
              <a:rPr lang="en-US" sz="2400" dirty="0" smtClean="0">
                <a:solidFill>
                  <a:schemeClr val="bg1"/>
                </a:solidFill>
              </a:rPr>
              <a:t>Larchmont District Pervious </a:t>
            </a:r>
            <a:r>
              <a:rPr lang="en-US" sz="2400" dirty="0">
                <a:solidFill>
                  <a:schemeClr val="bg1"/>
                </a:solidFill>
              </a:rPr>
              <a:t>Pavement Project</a:t>
            </a:r>
          </a:p>
          <a:p>
            <a:pPr algn="ctr"/>
            <a:r>
              <a:rPr lang="en-US" sz="2400" dirty="0" smtClean="0">
                <a:solidFill>
                  <a:schemeClr val="bg1"/>
                </a:solidFill>
              </a:rPr>
              <a:t>$10.2M </a:t>
            </a:r>
            <a:endParaRPr lang="en-US" sz="2400" dirty="0">
              <a:solidFill>
                <a:schemeClr val="bg1"/>
              </a:solidFill>
            </a:endParaRPr>
          </a:p>
          <a:p>
            <a:pPr algn="ctr"/>
            <a:r>
              <a:rPr lang="en-US" sz="2400" dirty="0" smtClean="0">
                <a:solidFill>
                  <a:schemeClr val="bg1"/>
                </a:solidFill>
                <a:latin typeface="King"/>
              </a:rPr>
              <a:t>2023</a:t>
            </a:r>
            <a:endParaRPr lang="en-US" sz="2400" dirty="0">
              <a:solidFill>
                <a:schemeClr val="bg1"/>
              </a:solidFill>
            </a:endParaRPr>
          </a:p>
        </p:txBody>
      </p:sp>
    </p:spTree>
    <p:extLst>
      <p:ext uri="{BB962C8B-B14F-4D97-AF65-F5344CB8AC3E}">
        <p14:creationId xmlns:p14="http://schemas.microsoft.com/office/powerpoint/2010/main" val="12908018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08001FA0-6AF9-44BF-A662-5CE9D417A533}" type="slidenum">
              <a:rPr lang="en-US" smtClean="0"/>
              <a:pPr>
                <a:defRPr/>
              </a:pPr>
              <a:t>22</a:t>
            </a:fld>
            <a:endParaRPr lang="en-US" dirty="0"/>
          </a:p>
        </p:txBody>
      </p:sp>
      <p:sp>
        <p:nvSpPr>
          <p:cNvPr id="8" name="TextBox 3"/>
          <p:cNvSpPr txBox="1">
            <a:spLocks noChangeArrowheads="1"/>
          </p:cNvSpPr>
          <p:nvPr/>
        </p:nvSpPr>
        <p:spPr bwMode="auto">
          <a:xfrm>
            <a:off x="1981200" y="347246"/>
            <a:ext cx="102949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eaLnBrk="1" hangingPunct="1"/>
            <a:r>
              <a:rPr lang="en-US" altLang="en-US" sz="3200" b="1" cap="all" dirty="0">
                <a:solidFill>
                  <a:schemeClr val="bg1"/>
                </a:solidFill>
                <a:latin typeface="Arial" panose="020B0604020202020204" pitchFamily="34" charset="0"/>
                <a:cs typeface="Arial" panose="020B0604020202020204" pitchFamily="34" charset="0"/>
              </a:rPr>
              <a:t>Madison District </a:t>
            </a:r>
            <a:endParaRPr lang="en-US" altLang="en-US" sz="3200" b="1" cap="all" dirty="0" smtClean="0">
              <a:solidFill>
                <a:schemeClr val="bg1"/>
              </a:solidFill>
              <a:latin typeface="Arial" panose="020B0604020202020204" pitchFamily="34" charset="0"/>
              <a:cs typeface="Arial" panose="020B0604020202020204" pitchFamily="34" charset="0"/>
            </a:endParaRPr>
          </a:p>
          <a:p>
            <a:pPr eaLnBrk="1" hangingPunct="1"/>
            <a:r>
              <a:rPr lang="en-US" altLang="en-US" sz="3200" b="1" cap="all" dirty="0" smtClean="0">
                <a:solidFill>
                  <a:schemeClr val="bg1"/>
                </a:solidFill>
                <a:latin typeface="Arial" panose="020B0604020202020204" pitchFamily="34" charset="0"/>
                <a:cs typeface="Arial" panose="020B0604020202020204" pitchFamily="34" charset="0"/>
              </a:rPr>
              <a:t>Green </a:t>
            </a:r>
            <a:r>
              <a:rPr lang="en-US" altLang="en-US" sz="3200" b="1" cap="all" dirty="0">
                <a:solidFill>
                  <a:schemeClr val="bg1"/>
                </a:solidFill>
                <a:latin typeface="Arial" panose="020B0604020202020204" pitchFamily="34" charset="0"/>
                <a:cs typeface="Arial" panose="020B0604020202020204" pitchFamily="34" charset="0"/>
              </a:rPr>
              <a:t>Infrastructure Project</a:t>
            </a:r>
          </a:p>
        </p:txBody>
      </p:sp>
      <p:sp>
        <p:nvSpPr>
          <p:cNvPr id="4" name="Title 3"/>
          <p:cNvSpPr>
            <a:spLocks noGrp="1"/>
          </p:cNvSpPr>
          <p:nvPr>
            <p:ph type="title"/>
          </p:nvPr>
        </p:nvSpPr>
        <p:spPr/>
        <p:txBody>
          <a:bodyPr/>
          <a:lstStyle/>
          <a:p>
            <a:endParaRPr lang="en-US" dirty="0"/>
          </a:p>
        </p:txBody>
      </p:sp>
      <p:pic>
        <p:nvPicPr>
          <p:cNvPr id="17" name="Content Placeholder 1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p:pic>
      <p:pic>
        <p:nvPicPr>
          <p:cNvPr id="18" name="Picture 17"/>
          <p:cNvPicPr>
            <a:picLocks noChangeAspect="1"/>
          </p:cNvPicPr>
          <p:nvPr/>
        </p:nvPicPr>
        <p:blipFill>
          <a:blip r:embed="rId4"/>
          <a:stretch>
            <a:fillRect/>
          </a:stretch>
        </p:blipFill>
        <p:spPr>
          <a:xfrm>
            <a:off x="838200" y="1363087"/>
            <a:ext cx="8915400" cy="5548451"/>
          </a:xfrm>
          <a:prstGeom prst="rect">
            <a:avLst/>
          </a:prstGeom>
        </p:spPr>
      </p:pic>
    </p:spTree>
    <p:extLst>
      <p:ext uri="{BB962C8B-B14F-4D97-AF65-F5344CB8AC3E}">
        <p14:creationId xmlns:p14="http://schemas.microsoft.com/office/powerpoint/2010/main" val="1366479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08001FA0-6AF9-44BF-A662-5CE9D417A533}" type="slidenum">
              <a:rPr lang="en-US" smtClean="0"/>
              <a:pPr>
                <a:defRPr/>
              </a:pPr>
              <a:t>23</a:t>
            </a:fld>
            <a:endParaRPr lang="en-US" dirty="0"/>
          </a:p>
        </p:txBody>
      </p:sp>
      <p:sp>
        <p:nvSpPr>
          <p:cNvPr id="8" name="TextBox 3"/>
          <p:cNvSpPr txBox="1">
            <a:spLocks noChangeArrowheads="1"/>
          </p:cNvSpPr>
          <p:nvPr/>
        </p:nvSpPr>
        <p:spPr bwMode="auto">
          <a:xfrm>
            <a:off x="1926371" y="309769"/>
            <a:ext cx="102949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eaLnBrk="1" hangingPunct="1"/>
            <a:r>
              <a:rPr lang="en-US" altLang="en-US" sz="3200" b="1" cap="all" dirty="0" smtClean="0">
                <a:solidFill>
                  <a:schemeClr val="bg1"/>
                </a:solidFill>
                <a:latin typeface="Arial" panose="020B0604020202020204" pitchFamily="34" charset="0"/>
                <a:cs typeface="Arial" panose="020B0604020202020204" pitchFamily="34" charset="0"/>
              </a:rPr>
              <a:t>Larchmont District </a:t>
            </a:r>
          </a:p>
          <a:p>
            <a:pPr eaLnBrk="1" hangingPunct="1"/>
            <a:r>
              <a:rPr lang="en-US" altLang="en-US" sz="3200" b="1" cap="all" dirty="0" smtClean="0">
                <a:solidFill>
                  <a:schemeClr val="bg1"/>
                </a:solidFill>
                <a:latin typeface="Arial" panose="020B0604020202020204" pitchFamily="34" charset="0"/>
                <a:cs typeface="Arial" panose="020B0604020202020204" pitchFamily="34" charset="0"/>
              </a:rPr>
              <a:t>Green Infrastructure Project</a:t>
            </a:r>
            <a:endParaRPr lang="en-US" altLang="en-US" sz="3200" cap="all" dirty="0">
              <a:solidFill>
                <a:schemeClr val="bg1"/>
              </a:solidFill>
              <a:latin typeface="Raleway ExtraBold" pitchFamily="34" charset="-52"/>
            </a:endParaRPr>
          </a:p>
        </p:txBody>
      </p:sp>
      <p:sp>
        <p:nvSpPr>
          <p:cNvPr id="4" name="Title 3"/>
          <p:cNvSpPr>
            <a:spLocks noGrp="1"/>
          </p:cNvSpPr>
          <p:nvPr>
            <p:ph type="title"/>
          </p:nvPr>
        </p:nvSpPr>
        <p:spPr/>
        <p:txBody>
          <a:bodyPr/>
          <a:lstStyle/>
          <a:p>
            <a:endParaRPr lang="en-US" dirty="0"/>
          </a:p>
        </p:txBody>
      </p:sp>
      <p:sp>
        <p:nvSpPr>
          <p:cNvPr id="2" name="Content Placeholder 1"/>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457200" y="1381125"/>
            <a:ext cx="10029825" cy="5476875"/>
          </a:xfrm>
          <a:prstGeom prst="rect">
            <a:avLst/>
          </a:prstGeom>
        </p:spPr>
      </p:pic>
    </p:spTree>
    <p:extLst>
      <p:ext uri="{BB962C8B-B14F-4D97-AF65-F5344CB8AC3E}">
        <p14:creationId xmlns:p14="http://schemas.microsoft.com/office/powerpoint/2010/main" val="2140253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08001FA0-6AF9-44BF-A662-5CE9D417A533}" type="slidenum">
              <a:rPr lang="en-US" smtClean="0"/>
              <a:pPr>
                <a:defRPr/>
              </a:pPr>
              <a:t>24</a:t>
            </a:fld>
            <a:endParaRPr lang="en-US" dirty="0"/>
          </a:p>
        </p:txBody>
      </p:sp>
      <p:pic>
        <p:nvPicPr>
          <p:cNvPr id="11266" name="Picture 2" descr="G:\ENGRNG\2017-2022 Rate Plan\ECS Capital Presentation 05 12 16\Photos\Pict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1844" y="1954869"/>
            <a:ext cx="5438422" cy="303162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3"/>
          <p:cNvSpPr txBox="1">
            <a:spLocks noChangeArrowheads="1"/>
          </p:cNvSpPr>
          <p:nvPr/>
        </p:nvSpPr>
        <p:spPr bwMode="auto">
          <a:xfrm>
            <a:off x="1981200" y="685800"/>
            <a:ext cx="78438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eaLnBrk="1" hangingPunct="1"/>
            <a:r>
              <a:rPr lang="en-US" altLang="en-US" sz="3200" b="1" dirty="0">
                <a:solidFill>
                  <a:schemeClr val="bg1"/>
                </a:solidFill>
                <a:latin typeface="Arial" panose="020B0604020202020204" pitchFamily="34" charset="0"/>
                <a:cs typeface="Arial" panose="020B0604020202020204" pitchFamily="34" charset="0"/>
              </a:rPr>
              <a:t>SOLID WASTE CATEGORIES &amp; COSTS</a:t>
            </a:r>
            <a:endParaRPr lang="en-US" altLang="en-US" sz="3200" b="1" dirty="0">
              <a:solidFill>
                <a:srgbClr val="CA4E39"/>
              </a:solidFill>
              <a:latin typeface="Arial" panose="020B0604020202020204" pitchFamily="34" charset="0"/>
              <a:cs typeface="Arial" panose="020B0604020202020204" pitchFamily="34" charset="0"/>
            </a:endParaRPr>
          </a:p>
          <a:p>
            <a:pPr eaLnBrk="1" hangingPunct="1"/>
            <a:endParaRPr lang="en-US" altLang="en-US" sz="3200" dirty="0">
              <a:solidFill>
                <a:schemeClr val="bg1"/>
              </a:solidFill>
              <a:latin typeface="Raleway ExtraBold" pitchFamily="34" charset="-52"/>
            </a:endParaRPr>
          </a:p>
        </p:txBody>
      </p:sp>
      <p:sp>
        <p:nvSpPr>
          <p:cNvPr id="2" name="Title 1"/>
          <p:cNvSpPr>
            <a:spLocks noGrp="1"/>
          </p:cNvSpPr>
          <p:nvPr>
            <p:ph type="title"/>
          </p:nvPr>
        </p:nvSpPr>
        <p:spPr/>
        <p:txBody>
          <a:bodyPr/>
          <a:lstStyle/>
          <a:p>
            <a:endParaRPr lang="en-US" dirty="0"/>
          </a:p>
        </p:txBody>
      </p:sp>
      <p:sp>
        <p:nvSpPr>
          <p:cNvPr id="7" name="TextBox 6"/>
          <p:cNvSpPr txBox="1"/>
          <p:nvPr/>
        </p:nvSpPr>
        <p:spPr>
          <a:xfrm>
            <a:off x="914445" y="1496080"/>
            <a:ext cx="5539977" cy="707886"/>
          </a:xfrm>
          <a:prstGeom prst="rect">
            <a:avLst/>
          </a:prstGeom>
          <a:noFill/>
        </p:spPr>
        <p:txBody>
          <a:bodyPr wrap="square" rtlCol="0" anchor="t">
            <a:spAutoFit/>
          </a:bodyPr>
          <a:lstStyle/>
          <a:p>
            <a:pPr algn="ctr"/>
            <a:r>
              <a:rPr lang="en-US" sz="2000" b="1" dirty="0">
                <a:latin typeface="Arial"/>
                <a:cs typeface="Arial"/>
              </a:rPr>
              <a:t>6 Year Total Cost (</a:t>
            </a:r>
            <a:r>
              <a:rPr lang="en-US" sz="2000" b="1" dirty="0" smtClean="0">
                <a:latin typeface="Arial"/>
                <a:cs typeface="Arial"/>
              </a:rPr>
              <a:t>2023-2028) </a:t>
            </a:r>
            <a:r>
              <a:rPr lang="en-US" sz="2000" b="1" dirty="0">
                <a:latin typeface="Arial"/>
                <a:cs typeface="Arial"/>
              </a:rPr>
              <a:t>= </a:t>
            </a:r>
            <a:r>
              <a:rPr lang="en-US" sz="2000" b="1" dirty="0" smtClean="0">
                <a:latin typeface="Arial"/>
                <a:cs typeface="Arial"/>
              </a:rPr>
              <a:t>$79.6M </a:t>
            </a:r>
            <a:r>
              <a:rPr lang="en-US" sz="2000" b="1" dirty="0">
                <a:latin typeface="Arial"/>
                <a:cs typeface="Arial"/>
              </a:rPr>
              <a:t>Annual Average = $</a:t>
            </a:r>
            <a:r>
              <a:rPr lang="en-US" sz="2000" b="1" dirty="0" smtClean="0">
                <a:latin typeface="Arial"/>
                <a:cs typeface="Arial"/>
              </a:rPr>
              <a:t>13.3M</a:t>
            </a:r>
            <a:endParaRPr lang="en-US" sz="2000" b="1" dirty="0">
              <a:latin typeface="Arial"/>
              <a:cs typeface="Arial"/>
            </a:endParaRPr>
          </a:p>
        </p:txBody>
      </p:sp>
      <p:sp>
        <p:nvSpPr>
          <p:cNvPr id="4" name="Content Placeholder 3"/>
          <p:cNvSpPr>
            <a:spLocks noGrp="1"/>
          </p:cNvSpPr>
          <p:nvPr>
            <p:ph idx="1"/>
          </p:nvPr>
        </p:nvSpPr>
        <p:spPr/>
        <p:txBody>
          <a:bodyPr/>
          <a:lstStyle/>
          <a:p>
            <a:endParaRPr lang="en-US"/>
          </a:p>
        </p:txBody>
      </p:sp>
      <p:sp>
        <p:nvSpPr>
          <p:cNvPr id="11" name="TextBox 10"/>
          <p:cNvSpPr txBox="1"/>
          <p:nvPr/>
        </p:nvSpPr>
        <p:spPr>
          <a:xfrm>
            <a:off x="3060627" y="2216095"/>
            <a:ext cx="2074830" cy="923330"/>
          </a:xfrm>
          <a:prstGeom prst="rect">
            <a:avLst/>
          </a:prstGeom>
          <a:noFill/>
        </p:spPr>
        <p:txBody>
          <a:bodyPr wrap="square" rtlCol="0" anchor="t">
            <a:spAutoFit/>
          </a:bodyPr>
          <a:lstStyle/>
          <a:p>
            <a:pPr algn="ctr"/>
            <a:r>
              <a:rPr lang="en-US" dirty="0">
                <a:solidFill>
                  <a:srgbClr val="FFC305"/>
                </a:solidFill>
                <a:latin typeface="King"/>
              </a:rPr>
              <a:t>Environmental Remediation $</a:t>
            </a:r>
            <a:r>
              <a:rPr lang="en-US" dirty="0" smtClean="0">
                <a:solidFill>
                  <a:srgbClr val="FFC305"/>
                </a:solidFill>
                <a:latin typeface="King"/>
              </a:rPr>
              <a:t>0.3M</a:t>
            </a:r>
            <a:endParaRPr lang="en-US" dirty="0">
              <a:solidFill>
                <a:srgbClr val="FFC305"/>
              </a:solidFill>
            </a:endParaRPr>
          </a:p>
        </p:txBody>
      </p:sp>
      <p:sp>
        <p:nvSpPr>
          <p:cNvPr id="12" name="TextBox 11"/>
          <p:cNvSpPr txBox="1"/>
          <p:nvPr/>
        </p:nvSpPr>
        <p:spPr>
          <a:xfrm>
            <a:off x="4739877" y="5531476"/>
            <a:ext cx="2326482" cy="646331"/>
          </a:xfrm>
          <a:prstGeom prst="rect">
            <a:avLst/>
          </a:prstGeom>
          <a:noFill/>
        </p:spPr>
        <p:txBody>
          <a:bodyPr wrap="square" rtlCol="0" anchor="t">
            <a:spAutoFit/>
          </a:bodyPr>
          <a:lstStyle/>
          <a:p>
            <a:pPr algn="ctr"/>
            <a:r>
              <a:rPr lang="en-US" dirty="0">
                <a:solidFill>
                  <a:schemeClr val="accent5">
                    <a:lumMod val="75000"/>
                  </a:schemeClr>
                </a:solidFill>
                <a:latin typeface="King"/>
              </a:rPr>
              <a:t>Rolling Stock &amp; Misc. </a:t>
            </a:r>
            <a:r>
              <a:rPr lang="en-US" dirty="0" smtClean="0">
                <a:solidFill>
                  <a:schemeClr val="accent5">
                    <a:lumMod val="75000"/>
                  </a:schemeClr>
                </a:solidFill>
                <a:latin typeface="King"/>
              </a:rPr>
              <a:t>$63.6M</a:t>
            </a:r>
            <a:endParaRPr lang="en-US" dirty="0">
              <a:solidFill>
                <a:schemeClr val="accent5">
                  <a:lumMod val="75000"/>
                </a:schemeClr>
              </a:solidFill>
            </a:endParaRPr>
          </a:p>
        </p:txBody>
      </p:sp>
      <p:sp>
        <p:nvSpPr>
          <p:cNvPr id="13" name="TextBox 12"/>
          <p:cNvSpPr txBox="1"/>
          <p:nvPr/>
        </p:nvSpPr>
        <p:spPr>
          <a:xfrm>
            <a:off x="553641" y="2671898"/>
            <a:ext cx="2146182" cy="923330"/>
          </a:xfrm>
          <a:prstGeom prst="rect">
            <a:avLst/>
          </a:prstGeom>
          <a:noFill/>
        </p:spPr>
        <p:txBody>
          <a:bodyPr wrap="square" rtlCol="0">
            <a:spAutoFit/>
          </a:bodyPr>
          <a:lstStyle/>
          <a:p>
            <a:pPr algn="ctr"/>
            <a:r>
              <a:rPr lang="en-US" dirty="0">
                <a:solidFill>
                  <a:schemeClr val="tx1">
                    <a:lumMod val="65000"/>
                    <a:lumOff val="35000"/>
                  </a:schemeClr>
                </a:solidFill>
              </a:rPr>
              <a:t>Facility Improvements $</a:t>
            </a:r>
            <a:r>
              <a:rPr lang="en-US" dirty="0" smtClean="0">
                <a:solidFill>
                  <a:schemeClr val="tx1">
                    <a:lumMod val="65000"/>
                    <a:lumOff val="35000"/>
                  </a:schemeClr>
                </a:solidFill>
              </a:rPr>
              <a:t>14.7M</a:t>
            </a:r>
            <a:endParaRPr lang="en-US" dirty="0">
              <a:solidFill>
                <a:schemeClr val="tx1">
                  <a:lumMod val="65000"/>
                  <a:lumOff val="35000"/>
                </a:schemeClr>
              </a:solidFill>
            </a:endParaRPr>
          </a:p>
        </p:txBody>
      </p:sp>
      <p:sp>
        <p:nvSpPr>
          <p:cNvPr id="14" name="TextBox 13"/>
          <p:cNvSpPr txBox="1"/>
          <p:nvPr/>
        </p:nvSpPr>
        <p:spPr>
          <a:xfrm>
            <a:off x="-205730" y="3909591"/>
            <a:ext cx="2335367" cy="646331"/>
          </a:xfrm>
          <a:prstGeom prst="rect">
            <a:avLst/>
          </a:prstGeom>
          <a:noFill/>
        </p:spPr>
        <p:txBody>
          <a:bodyPr wrap="square" rtlCol="0">
            <a:spAutoFit/>
          </a:bodyPr>
          <a:lstStyle/>
          <a:p>
            <a:pPr algn="ctr"/>
            <a:r>
              <a:rPr lang="en-US" dirty="0">
                <a:solidFill>
                  <a:srgbClr val="DE6614"/>
                </a:solidFill>
              </a:rPr>
              <a:t>Special Projects </a:t>
            </a:r>
            <a:r>
              <a:rPr lang="en-US" dirty="0" smtClean="0">
                <a:solidFill>
                  <a:srgbClr val="DE6614"/>
                </a:solidFill>
              </a:rPr>
              <a:t>$1.0M</a:t>
            </a:r>
            <a:endParaRPr lang="en-US" dirty="0">
              <a:solidFill>
                <a:srgbClr val="DE6614"/>
              </a:solidFill>
            </a:endParaRPr>
          </a:p>
        </p:txBody>
      </p:sp>
      <p:graphicFrame>
        <p:nvGraphicFramePr>
          <p:cNvPr id="15" name="Chart 14"/>
          <p:cNvGraphicFramePr>
            <a:graphicFrameLocks/>
          </p:cNvGraphicFramePr>
          <p:nvPr>
            <p:extLst>
              <p:ext uri="{D42A27DB-BD31-4B8C-83A1-F6EECF244321}">
                <p14:modId xmlns:p14="http://schemas.microsoft.com/office/powerpoint/2010/main" val="550205072"/>
              </p:ext>
            </p:extLst>
          </p:nvPr>
        </p:nvGraphicFramePr>
        <p:xfrm>
          <a:off x="914445" y="2947701"/>
          <a:ext cx="4952955" cy="342885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878374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08001FA0-6AF9-44BF-A662-5CE9D417A533}" type="slidenum">
              <a:rPr lang="en-US" smtClean="0"/>
              <a:pPr>
                <a:defRPr/>
              </a:pPr>
              <a:t>25</a:t>
            </a:fld>
            <a:endParaRPr lang="en-US" dirty="0"/>
          </a:p>
        </p:txBody>
      </p:sp>
      <p:sp>
        <p:nvSpPr>
          <p:cNvPr id="8" name="TextBox 3"/>
          <p:cNvSpPr txBox="1">
            <a:spLocks noChangeArrowheads="1"/>
          </p:cNvSpPr>
          <p:nvPr/>
        </p:nvSpPr>
        <p:spPr bwMode="auto">
          <a:xfrm>
            <a:off x="1981200" y="651530"/>
            <a:ext cx="102949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eaLnBrk="1" hangingPunct="1"/>
            <a:r>
              <a:rPr lang="en-US" altLang="en-US" sz="3200" b="1" dirty="0">
                <a:solidFill>
                  <a:schemeClr val="bg1"/>
                </a:solidFill>
                <a:latin typeface="Arial" panose="020B0604020202020204" pitchFamily="34" charset="0"/>
                <a:cs typeface="Arial" panose="020B0604020202020204" pitchFamily="34" charset="0"/>
              </a:rPr>
              <a:t>FUTURE SIGNIFICANT SOLID WASTE PROJECTS</a:t>
            </a:r>
            <a:endParaRPr lang="en-US" altLang="en-US" sz="3200" dirty="0">
              <a:solidFill>
                <a:schemeClr val="bg1"/>
              </a:solidFill>
              <a:latin typeface="Raleway ExtraBold" pitchFamily="34" charset="-52"/>
            </a:endParaRPr>
          </a:p>
        </p:txBody>
      </p:sp>
      <p:sp>
        <p:nvSpPr>
          <p:cNvPr id="4" name="Title 3"/>
          <p:cNvSpPr>
            <a:spLocks noGrp="1"/>
          </p:cNvSpPr>
          <p:nvPr>
            <p:ph type="title"/>
          </p:nvPr>
        </p:nvSpPr>
        <p:spPr/>
        <p:txBody>
          <a:bodyPr/>
          <a:lstStyle/>
          <a:p>
            <a:endParaRPr lang="en-US" dirty="0"/>
          </a:p>
        </p:txBody>
      </p:sp>
      <p:sp>
        <p:nvSpPr>
          <p:cNvPr id="2" name="Content Placeholder 1"/>
          <p:cNvSpPr>
            <a:spLocks noGrp="1"/>
          </p:cNvSpPr>
          <p:nvPr>
            <p:ph idx="1"/>
          </p:nvPr>
        </p:nvSpPr>
        <p:spPr/>
        <p:txBody>
          <a:bodyPr/>
          <a:lstStyle/>
          <a:p>
            <a:endParaRPr lang="en-US"/>
          </a:p>
        </p:txBody>
      </p:sp>
      <p:sp>
        <p:nvSpPr>
          <p:cNvPr id="11" name="TextBox 10"/>
          <p:cNvSpPr txBox="1"/>
          <p:nvPr/>
        </p:nvSpPr>
        <p:spPr>
          <a:xfrm>
            <a:off x="4572000" y="1980947"/>
            <a:ext cx="2971800" cy="1569660"/>
          </a:xfrm>
          <a:prstGeom prst="rect">
            <a:avLst/>
          </a:prstGeom>
          <a:solidFill>
            <a:srgbClr val="FFC000"/>
          </a:solidFill>
        </p:spPr>
        <p:txBody>
          <a:bodyPr wrap="square" rtlCol="0" anchor="t">
            <a:spAutoFit/>
          </a:bodyPr>
          <a:lstStyle/>
          <a:p>
            <a:pPr algn="ctr"/>
            <a:r>
              <a:rPr lang="en-US" sz="2400" dirty="0" smtClean="0">
                <a:solidFill>
                  <a:schemeClr val="bg1"/>
                </a:solidFill>
              </a:rPr>
              <a:t>Tipping Floor Resurfacing</a:t>
            </a:r>
            <a:endParaRPr lang="en-US" sz="2400" dirty="0">
              <a:solidFill>
                <a:schemeClr val="bg1"/>
              </a:solidFill>
            </a:endParaRPr>
          </a:p>
          <a:p>
            <a:pPr algn="ctr"/>
            <a:r>
              <a:rPr lang="en-US" sz="2400" dirty="0" smtClean="0">
                <a:solidFill>
                  <a:schemeClr val="bg1"/>
                </a:solidFill>
                <a:latin typeface="King"/>
              </a:rPr>
              <a:t>$0.6M</a:t>
            </a:r>
            <a:r>
              <a:rPr lang="en-US" sz="2400" dirty="0">
                <a:solidFill>
                  <a:schemeClr val="bg1"/>
                </a:solidFill>
                <a:latin typeface="King"/>
              </a:rPr>
              <a:t> </a:t>
            </a:r>
            <a:endParaRPr lang="en-US" sz="2400" dirty="0">
              <a:solidFill>
                <a:schemeClr val="bg1"/>
              </a:solidFill>
            </a:endParaRPr>
          </a:p>
          <a:p>
            <a:pPr algn="ctr"/>
            <a:r>
              <a:rPr lang="en-US" sz="2400" dirty="0" smtClean="0">
                <a:solidFill>
                  <a:schemeClr val="bg1"/>
                </a:solidFill>
                <a:latin typeface="King"/>
              </a:rPr>
              <a:t>2024</a:t>
            </a:r>
            <a:endParaRPr lang="en-US" sz="2400" dirty="0">
              <a:solidFill>
                <a:schemeClr val="bg1"/>
              </a:solidFill>
            </a:endParaRPr>
          </a:p>
        </p:txBody>
      </p:sp>
      <p:sp>
        <p:nvSpPr>
          <p:cNvPr id="12" name="TextBox 11"/>
          <p:cNvSpPr txBox="1"/>
          <p:nvPr/>
        </p:nvSpPr>
        <p:spPr>
          <a:xfrm>
            <a:off x="6240997" y="4065210"/>
            <a:ext cx="4427003" cy="1569660"/>
          </a:xfrm>
          <a:prstGeom prst="rect">
            <a:avLst/>
          </a:prstGeom>
          <a:solidFill>
            <a:srgbClr val="0070C0"/>
          </a:solidFill>
        </p:spPr>
        <p:txBody>
          <a:bodyPr wrap="square" rtlCol="0" anchor="t">
            <a:spAutoFit/>
          </a:bodyPr>
          <a:lstStyle/>
          <a:p>
            <a:pPr algn="ctr"/>
            <a:r>
              <a:rPr lang="en-US" sz="2400" dirty="0" smtClean="0">
                <a:solidFill>
                  <a:schemeClr val="bg1"/>
                </a:solidFill>
                <a:latin typeface="King"/>
              </a:rPr>
              <a:t>Electric Charging Stations for Small Fleet Trucks</a:t>
            </a:r>
            <a:endParaRPr lang="en-US" sz="2400" dirty="0">
              <a:solidFill>
                <a:schemeClr val="bg1"/>
              </a:solidFill>
            </a:endParaRPr>
          </a:p>
          <a:p>
            <a:pPr algn="ctr"/>
            <a:r>
              <a:rPr lang="en-US" sz="2400" dirty="0" smtClean="0">
                <a:solidFill>
                  <a:schemeClr val="bg1"/>
                </a:solidFill>
                <a:latin typeface="King"/>
              </a:rPr>
              <a:t>$2M</a:t>
            </a:r>
            <a:r>
              <a:rPr lang="en-US" sz="2400" dirty="0">
                <a:solidFill>
                  <a:schemeClr val="bg1"/>
                </a:solidFill>
                <a:latin typeface="King"/>
              </a:rPr>
              <a:t> </a:t>
            </a:r>
            <a:endParaRPr lang="en-US" sz="2400" dirty="0">
              <a:solidFill>
                <a:schemeClr val="bg1"/>
              </a:solidFill>
            </a:endParaRPr>
          </a:p>
          <a:p>
            <a:pPr algn="ctr"/>
            <a:r>
              <a:rPr lang="en-US" sz="2400" dirty="0" smtClean="0">
                <a:solidFill>
                  <a:schemeClr val="bg1"/>
                </a:solidFill>
                <a:latin typeface="King"/>
              </a:rPr>
              <a:t>2024</a:t>
            </a:r>
            <a:endParaRPr lang="en-US" sz="2400" dirty="0">
              <a:solidFill>
                <a:schemeClr val="bg1"/>
              </a:solidFill>
            </a:endParaRPr>
          </a:p>
        </p:txBody>
      </p:sp>
      <p:sp>
        <p:nvSpPr>
          <p:cNvPr id="13" name="TextBox 12"/>
          <p:cNvSpPr txBox="1"/>
          <p:nvPr/>
        </p:nvSpPr>
        <p:spPr>
          <a:xfrm>
            <a:off x="7924800" y="2165612"/>
            <a:ext cx="3581400" cy="1200329"/>
          </a:xfrm>
          <a:prstGeom prst="rect">
            <a:avLst/>
          </a:prstGeom>
          <a:solidFill>
            <a:schemeClr val="bg1">
              <a:lumMod val="65000"/>
            </a:schemeClr>
          </a:solidFill>
        </p:spPr>
        <p:txBody>
          <a:bodyPr wrap="square" rtlCol="0" anchor="t">
            <a:spAutoFit/>
          </a:bodyPr>
          <a:lstStyle/>
          <a:p>
            <a:pPr algn="ctr"/>
            <a:r>
              <a:rPr lang="en-US" sz="2400" dirty="0" smtClean="0">
                <a:solidFill>
                  <a:schemeClr val="bg1"/>
                </a:solidFill>
              </a:rPr>
              <a:t>Downtown Compactors</a:t>
            </a:r>
            <a:endParaRPr lang="en-US" sz="2400" dirty="0">
              <a:solidFill>
                <a:schemeClr val="bg1"/>
              </a:solidFill>
            </a:endParaRPr>
          </a:p>
          <a:p>
            <a:pPr algn="ctr"/>
            <a:r>
              <a:rPr lang="en-US" sz="2400" dirty="0" smtClean="0">
                <a:solidFill>
                  <a:schemeClr val="bg1"/>
                </a:solidFill>
              </a:rPr>
              <a:t>$1.5M </a:t>
            </a:r>
            <a:endParaRPr lang="en-US" sz="2400" dirty="0">
              <a:solidFill>
                <a:schemeClr val="bg1"/>
              </a:solidFill>
            </a:endParaRPr>
          </a:p>
          <a:p>
            <a:pPr algn="ctr"/>
            <a:r>
              <a:rPr lang="en-US" sz="2400" dirty="0" smtClean="0">
                <a:solidFill>
                  <a:schemeClr val="bg1"/>
                </a:solidFill>
                <a:latin typeface="King"/>
              </a:rPr>
              <a:t>2022-2024</a:t>
            </a:r>
            <a:endParaRPr lang="en-US" sz="2400" dirty="0">
              <a:solidFill>
                <a:schemeClr val="bg1"/>
              </a:solidFill>
            </a:endParaRPr>
          </a:p>
        </p:txBody>
      </p:sp>
      <p:pic>
        <p:nvPicPr>
          <p:cNvPr id="5" name="Picture 4"/>
          <p:cNvPicPr>
            <a:picLocks noChangeAspect="1"/>
          </p:cNvPicPr>
          <p:nvPr/>
        </p:nvPicPr>
        <p:blipFill>
          <a:blip r:embed="rId3"/>
          <a:stretch>
            <a:fillRect/>
          </a:stretch>
        </p:blipFill>
        <p:spPr>
          <a:xfrm>
            <a:off x="457200" y="1980947"/>
            <a:ext cx="3429000" cy="2287139"/>
          </a:xfrm>
          <a:prstGeom prst="rect">
            <a:avLst/>
          </a:prstGeom>
        </p:spPr>
      </p:pic>
      <p:pic>
        <p:nvPicPr>
          <p:cNvPr id="6" name="Picture 5"/>
          <p:cNvPicPr>
            <a:picLocks noChangeAspect="1"/>
          </p:cNvPicPr>
          <p:nvPr/>
        </p:nvPicPr>
        <p:blipFill rotWithShape="1">
          <a:blip r:embed="rId4"/>
          <a:srcRect l="4983"/>
          <a:stretch/>
        </p:blipFill>
        <p:spPr>
          <a:xfrm>
            <a:off x="457200" y="4495800"/>
            <a:ext cx="3429000" cy="2284021"/>
          </a:xfrm>
          <a:prstGeom prst="rect">
            <a:avLst/>
          </a:prstGeom>
        </p:spPr>
      </p:pic>
    </p:spTree>
    <p:extLst>
      <p:ext uri="{BB962C8B-B14F-4D97-AF65-F5344CB8AC3E}">
        <p14:creationId xmlns:p14="http://schemas.microsoft.com/office/powerpoint/2010/main" val="40177922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4952836-0FE9-4752-BD00-EAE99FFFD006}" type="slidenum">
              <a:rPr lang="en-US" smtClean="0"/>
              <a:pPr>
                <a:defRPr/>
              </a:pPr>
              <a:t>26</a:t>
            </a:fld>
            <a:endParaRPr lang="en-US" dirty="0"/>
          </a:p>
        </p:txBody>
      </p:sp>
      <p:sp>
        <p:nvSpPr>
          <p:cNvPr id="6" name="TextBox 3"/>
          <p:cNvSpPr txBox="1">
            <a:spLocks noChangeArrowheads="1"/>
          </p:cNvSpPr>
          <p:nvPr/>
        </p:nvSpPr>
        <p:spPr bwMode="auto">
          <a:xfrm>
            <a:off x="1905000" y="304800"/>
            <a:ext cx="83899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eaLnBrk="1" hangingPunct="1"/>
            <a:r>
              <a:rPr lang="en-US" altLang="en-US" sz="3200" b="1" dirty="0" smtClean="0">
                <a:solidFill>
                  <a:schemeClr val="bg1"/>
                </a:solidFill>
                <a:latin typeface="Arial" panose="020B0604020202020204" pitchFamily="34" charset="0"/>
                <a:cs typeface="Arial" panose="020B0604020202020204" pitchFamily="34" charset="0"/>
              </a:rPr>
              <a:t>LONG RANGE SPENDING PROJECTIONS</a:t>
            </a:r>
          </a:p>
          <a:p>
            <a:pPr eaLnBrk="1" hangingPunct="1"/>
            <a:r>
              <a:rPr lang="en-US" altLang="en-US" sz="3200" b="1" dirty="0" smtClean="0">
                <a:solidFill>
                  <a:schemeClr val="bg1"/>
                </a:solidFill>
                <a:latin typeface="Arial" panose="020B0604020202020204" pitchFamily="34" charset="0"/>
                <a:cs typeface="Arial" panose="020B0604020202020204" pitchFamily="34" charset="0"/>
              </a:rPr>
              <a:t>WASTEWATER</a:t>
            </a:r>
            <a:endParaRPr lang="en-US" altLang="en-US" sz="3200" b="1" dirty="0">
              <a:solidFill>
                <a:srgbClr val="CA4E39"/>
              </a:solidFill>
              <a:latin typeface="Arial" panose="020B0604020202020204" pitchFamily="34" charset="0"/>
              <a:cs typeface="Arial" panose="020B0604020202020204" pitchFamily="34" charset="0"/>
            </a:endParaRPr>
          </a:p>
          <a:p>
            <a:pPr eaLnBrk="1" hangingPunct="1"/>
            <a:endParaRPr lang="en-US" altLang="en-US" sz="1600" dirty="0">
              <a:solidFill>
                <a:schemeClr val="bg1"/>
              </a:solidFill>
              <a:latin typeface="Raleway ExtraBold" pitchFamily="34" charset="-52"/>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1389063"/>
            <a:ext cx="9312275" cy="537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83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4952836-0FE9-4752-BD00-EAE99FFFD006}" type="slidenum">
              <a:rPr lang="en-US" smtClean="0"/>
              <a:pPr>
                <a:defRPr/>
              </a:pPr>
              <a:t>27</a:t>
            </a:fld>
            <a:endParaRPr lang="en-US" dirty="0"/>
          </a:p>
        </p:txBody>
      </p:sp>
      <p:sp>
        <p:nvSpPr>
          <p:cNvPr id="6" name="TextBox 3"/>
          <p:cNvSpPr txBox="1">
            <a:spLocks noChangeArrowheads="1"/>
          </p:cNvSpPr>
          <p:nvPr/>
        </p:nvSpPr>
        <p:spPr bwMode="auto">
          <a:xfrm>
            <a:off x="1905000" y="304800"/>
            <a:ext cx="83899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eaLnBrk="1" hangingPunct="1"/>
            <a:r>
              <a:rPr lang="en-US" altLang="en-US" sz="3200" b="1" dirty="0" smtClean="0">
                <a:solidFill>
                  <a:schemeClr val="bg1"/>
                </a:solidFill>
                <a:latin typeface="Arial" panose="020B0604020202020204" pitchFamily="34" charset="0"/>
                <a:cs typeface="Arial" panose="020B0604020202020204" pitchFamily="34" charset="0"/>
              </a:rPr>
              <a:t>LONG RANGE SPENDING PROJECTIONS</a:t>
            </a:r>
          </a:p>
          <a:p>
            <a:pPr eaLnBrk="1" hangingPunct="1"/>
            <a:r>
              <a:rPr lang="en-US" altLang="en-US" sz="3200" b="1" dirty="0" smtClean="0">
                <a:solidFill>
                  <a:schemeClr val="bg1"/>
                </a:solidFill>
                <a:latin typeface="Arial" panose="020B0604020202020204" pitchFamily="34" charset="0"/>
                <a:cs typeface="Arial" panose="020B0604020202020204" pitchFamily="34" charset="0"/>
              </a:rPr>
              <a:t>STORMWATER</a:t>
            </a:r>
            <a:endParaRPr lang="en-US" altLang="en-US" sz="3200" b="1" dirty="0">
              <a:solidFill>
                <a:srgbClr val="CA4E39"/>
              </a:solidFill>
              <a:latin typeface="Arial" panose="020B0604020202020204" pitchFamily="34" charset="0"/>
              <a:cs typeface="Arial" panose="020B0604020202020204" pitchFamily="34" charset="0"/>
            </a:endParaRPr>
          </a:p>
          <a:p>
            <a:pPr eaLnBrk="1" hangingPunct="1"/>
            <a:endParaRPr lang="en-US" altLang="en-US" sz="1600" dirty="0">
              <a:solidFill>
                <a:schemeClr val="bg1"/>
              </a:solidFill>
              <a:latin typeface="Raleway ExtraBold" pitchFamily="34" charset="-52"/>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588" y="1374775"/>
            <a:ext cx="9664700"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0398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3"/>
          <p:cNvSpPr>
            <a:spLocks noGrp="1" noChangeArrowheads="1"/>
          </p:cNvSpPr>
          <p:nvPr>
            <p:ph idx="1"/>
          </p:nvPr>
        </p:nvSpPr>
        <p:spPr>
          <a:xfrm>
            <a:off x="1752600" y="1885950"/>
            <a:ext cx="4267200" cy="4514850"/>
          </a:xfrm>
        </p:spPr>
        <p:txBody>
          <a:bodyPr anchor="t"/>
          <a:lstStyle/>
          <a:p>
            <a:pPr marL="0" indent="0">
              <a:buNone/>
            </a:pPr>
            <a:r>
              <a:rPr lang="en-US" altLang="en-US" sz="2800" b="1" dirty="0">
                <a:latin typeface="Arial" charset="0"/>
              </a:rPr>
              <a:t>Contact Information:</a:t>
            </a:r>
            <a:r>
              <a:rPr lang="en-US" altLang="en-US" sz="2000" dirty="0">
                <a:latin typeface="Arial" charset="0"/>
              </a:rPr>
              <a:t/>
            </a:r>
            <a:br>
              <a:rPr lang="en-US" altLang="en-US" sz="2000" dirty="0">
                <a:latin typeface="Arial" charset="0"/>
              </a:rPr>
            </a:br>
            <a:endParaRPr lang="en-US" altLang="en-US" sz="2000" dirty="0">
              <a:latin typeface="Arial" charset="0"/>
            </a:endParaRPr>
          </a:p>
          <a:p>
            <a:pPr marL="274320" lvl="1" indent="0">
              <a:buNone/>
            </a:pPr>
            <a:r>
              <a:rPr lang="en-US" altLang="en-US" sz="2000" dirty="0">
                <a:latin typeface="Arial"/>
                <a:cs typeface="Arial"/>
              </a:rPr>
              <a:t>Karen Bartlett, P.E.</a:t>
            </a:r>
            <a:r>
              <a:rPr lang="en-US" altLang="en-US" sz="2000" dirty="0">
                <a:latin typeface="Arial" charset="0"/>
              </a:rPr>
              <a:t/>
            </a:r>
            <a:br>
              <a:rPr lang="en-US" altLang="en-US" sz="2000" dirty="0">
                <a:latin typeface="Arial" charset="0"/>
              </a:rPr>
            </a:br>
            <a:r>
              <a:rPr lang="en-US" altLang="en-US" sz="2000" dirty="0">
                <a:latin typeface="Arial"/>
                <a:cs typeface="Arial"/>
              </a:rPr>
              <a:t>253.502.2257</a:t>
            </a:r>
          </a:p>
          <a:p>
            <a:pPr marL="274320" lvl="1" indent="0">
              <a:buNone/>
            </a:pPr>
            <a:r>
              <a:rPr lang="en-US" altLang="en-US" sz="2000" u="sng" dirty="0">
                <a:solidFill>
                  <a:schemeClr val="accent5"/>
                </a:solidFill>
                <a:latin typeface="Arial"/>
                <a:cs typeface="Arial"/>
                <a:hlinkClick r:id="rId3"/>
              </a:rPr>
              <a:t>kbartlet</a:t>
            </a:r>
            <a:r>
              <a:rPr lang="en-US" altLang="en-US" sz="2000" dirty="0">
                <a:latin typeface="Arial"/>
                <a:cs typeface="Arial"/>
                <a:hlinkClick r:id="rId3"/>
              </a:rPr>
              <a:t>@cityoftacoma.org</a:t>
            </a:r>
          </a:p>
          <a:p>
            <a:pPr marL="274320" lvl="1" indent="0">
              <a:buNone/>
            </a:pPr>
            <a:r>
              <a:rPr lang="en-US" altLang="en-US" sz="2400" dirty="0">
                <a:latin typeface="Arial" charset="0"/>
              </a:rPr>
              <a:t/>
            </a:r>
            <a:br>
              <a:rPr lang="en-US" altLang="en-US" sz="2400" dirty="0">
                <a:latin typeface="Arial" charset="0"/>
              </a:rPr>
            </a:br>
            <a:r>
              <a:rPr lang="en-US" altLang="en-US" sz="2000" dirty="0" smtClean="0">
                <a:latin typeface="Arial"/>
                <a:cs typeface="Arial"/>
              </a:rPr>
              <a:t>Teresa Dressler, </a:t>
            </a:r>
            <a:r>
              <a:rPr lang="en-US" altLang="en-US" sz="2000" dirty="0">
                <a:latin typeface="Arial"/>
                <a:cs typeface="Arial"/>
              </a:rPr>
              <a:t>P.E.</a:t>
            </a:r>
            <a:r>
              <a:rPr lang="en-US" altLang="en-US" sz="2000" dirty="0">
                <a:latin typeface="Arial" charset="0"/>
              </a:rPr>
              <a:t/>
            </a:r>
            <a:br>
              <a:rPr lang="en-US" altLang="en-US" sz="2000" dirty="0">
                <a:latin typeface="Arial" charset="0"/>
              </a:rPr>
            </a:br>
            <a:r>
              <a:rPr lang="en-US" altLang="en-US" sz="2000" dirty="0" smtClean="0">
                <a:latin typeface="Arial"/>
                <a:cs typeface="Arial"/>
              </a:rPr>
              <a:t>253.502.2187</a:t>
            </a:r>
            <a:endParaRPr lang="en-US" altLang="en-US" sz="2000" dirty="0">
              <a:latin typeface="Arial"/>
              <a:cs typeface="Arial"/>
            </a:endParaRPr>
          </a:p>
          <a:p>
            <a:pPr marL="274320" lvl="1" indent="0">
              <a:buNone/>
            </a:pPr>
            <a:r>
              <a:rPr lang="en-US" altLang="en-US" sz="2000" dirty="0" smtClean="0">
                <a:latin typeface="Arial" charset="0"/>
                <a:hlinkClick r:id="rId4"/>
              </a:rPr>
              <a:t>tdressle@cityoftacoma.org</a:t>
            </a:r>
            <a:endParaRPr lang="en-US" altLang="en-US" sz="2000" dirty="0">
              <a:latin typeface="Arial" charset="0"/>
            </a:endParaRPr>
          </a:p>
          <a:p>
            <a:pPr marL="274320" lvl="1" indent="0">
              <a:buNone/>
            </a:pPr>
            <a:r>
              <a:rPr lang="en-US" altLang="en-US" sz="2000" dirty="0">
                <a:latin typeface="Arial" charset="0"/>
              </a:rPr>
              <a:t/>
            </a:r>
            <a:br>
              <a:rPr lang="en-US" altLang="en-US" sz="2000" dirty="0">
                <a:latin typeface="Arial" charset="0"/>
              </a:rPr>
            </a:br>
            <a:r>
              <a:rPr lang="en-US" altLang="en-US" sz="2000" dirty="0" smtClean="0">
                <a:latin typeface="Arial" charset="0"/>
              </a:rPr>
              <a:t>Lewis Griffith, Division Manager</a:t>
            </a:r>
            <a:endParaRPr lang="en-US" altLang="en-US" sz="2000" dirty="0">
              <a:latin typeface="Arial"/>
              <a:cs typeface="Arial"/>
            </a:endParaRPr>
          </a:p>
          <a:p>
            <a:pPr marL="274320" lvl="1" indent="0">
              <a:buNone/>
            </a:pPr>
            <a:r>
              <a:rPr lang="en-US" altLang="en-US" sz="2000" dirty="0" smtClean="0">
                <a:latin typeface="Arial"/>
                <a:cs typeface="Arial"/>
              </a:rPr>
              <a:t>253.573.2420</a:t>
            </a:r>
            <a:br>
              <a:rPr lang="en-US" altLang="en-US" sz="2000" dirty="0" smtClean="0">
                <a:latin typeface="Arial"/>
                <a:cs typeface="Arial"/>
              </a:rPr>
            </a:br>
            <a:r>
              <a:rPr lang="en-US" altLang="en-US" sz="2000" dirty="0" smtClean="0">
                <a:latin typeface="Arial"/>
                <a:cs typeface="Arial"/>
                <a:hlinkClick r:id="rId5"/>
              </a:rPr>
              <a:t>lgriffit@cityoftacoma.org</a:t>
            </a:r>
            <a:endParaRPr lang="en-US" altLang="en-US" sz="2000" dirty="0">
              <a:latin typeface="Arial" charset="0"/>
              <a:cs typeface="Arial" charset="0"/>
            </a:endParaRPr>
          </a:p>
          <a:p>
            <a:pPr marL="274320" lvl="1" indent="0">
              <a:buNone/>
            </a:pPr>
            <a:endParaRPr lang="en-US" altLang="en-US" sz="2000" dirty="0">
              <a:solidFill>
                <a:srgbClr val="002060"/>
              </a:solidFill>
              <a:latin typeface="Arial" charset="0"/>
              <a:cs typeface="Arial" charset="0"/>
            </a:endParaRPr>
          </a:p>
        </p:txBody>
      </p:sp>
      <p:sp>
        <p:nvSpPr>
          <p:cNvPr id="3" name="Slide Number Placeholder 2"/>
          <p:cNvSpPr>
            <a:spLocks noGrp="1"/>
          </p:cNvSpPr>
          <p:nvPr>
            <p:ph type="sldNum" sz="quarter" idx="12"/>
          </p:nvPr>
        </p:nvSpPr>
        <p:spPr/>
        <p:txBody>
          <a:bodyPr/>
          <a:lstStyle/>
          <a:p>
            <a:pPr>
              <a:defRPr/>
            </a:pPr>
            <a:fld id="{08001FA0-6AF9-44BF-A662-5CE9D417A533}" type="slidenum">
              <a:rPr lang="en-US" smtClean="0"/>
              <a:pPr>
                <a:defRPr/>
              </a:pPr>
              <a:t>28</a:t>
            </a:fld>
            <a:endParaRPr lang="en-US" dirty="0"/>
          </a:p>
        </p:txBody>
      </p:sp>
      <p:pic>
        <p:nvPicPr>
          <p:cNvPr id="13317" name="Picture 4" descr="su work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1600200"/>
            <a:ext cx="3316288" cy="41148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3"/>
          <p:cNvSpPr txBox="1">
            <a:spLocks noChangeArrowheads="1"/>
          </p:cNvSpPr>
          <p:nvPr/>
        </p:nvSpPr>
        <p:spPr bwMode="auto">
          <a:xfrm>
            <a:off x="1897063" y="658813"/>
            <a:ext cx="784383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eaLnBrk="1" hangingPunct="1"/>
            <a:r>
              <a:rPr lang="en-US" altLang="en-US" sz="4400" b="1" dirty="0">
                <a:solidFill>
                  <a:schemeClr val="bg1"/>
                </a:solidFill>
                <a:latin typeface="Arial" panose="020B0604020202020204" pitchFamily="34" charset="0"/>
                <a:cs typeface="Arial" panose="020B0604020202020204" pitchFamily="34" charset="0"/>
              </a:rPr>
              <a:t>QUESTIONS &amp; DISCUSSION</a:t>
            </a:r>
            <a:endParaRPr lang="en-US" altLang="en-US" sz="1600" dirty="0">
              <a:solidFill>
                <a:schemeClr val="bg1"/>
              </a:solidFill>
              <a:latin typeface="Raleway ExtraBold" pitchFamily="34" charset="-52"/>
            </a:endParaRPr>
          </a:p>
        </p:txBody>
      </p:sp>
      <p:sp>
        <p:nvSpPr>
          <p:cNvPr id="2" name="Title 1"/>
          <p:cNvSpPr>
            <a:spLocks noGrp="1"/>
          </p:cNvSpPr>
          <p:nvPr>
            <p:ph type="title"/>
          </p:nvPr>
        </p:nvSpPr>
        <p:spPr/>
        <p:txBody>
          <a:bodyPr/>
          <a:lstStyle/>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C4952836-0FE9-4752-BD00-EAE99FFFD006}" type="slidenum">
              <a:rPr lang="en-US" smtClean="0"/>
              <a:pPr>
                <a:defRPr/>
              </a:pPr>
              <a:t>29</a:t>
            </a:fld>
            <a:endParaRPr lang="en-US" dirty="0"/>
          </a:p>
        </p:txBody>
      </p:sp>
      <p:sp>
        <p:nvSpPr>
          <p:cNvPr id="8" name="TextBox 3"/>
          <p:cNvSpPr txBox="1">
            <a:spLocks noChangeArrowheads="1"/>
          </p:cNvSpPr>
          <p:nvPr/>
        </p:nvSpPr>
        <p:spPr bwMode="auto">
          <a:xfrm>
            <a:off x="2286000" y="269387"/>
            <a:ext cx="78438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eaLnBrk="1" hangingPunct="1"/>
            <a:r>
              <a:rPr lang="en-US" altLang="en-US" sz="3200" b="1" dirty="0" smtClean="0">
                <a:solidFill>
                  <a:schemeClr val="bg1"/>
                </a:solidFill>
                <a:latin typeface="Arial" panose="020B0604020202020204" pitchFamily="34" charset="0"/>
                <a:cs typeface="Arial" panose="020B0604020202020204" pitchFamily="34" charset="0"/>
              </a:rPr>
              <a:t>FUTURE WASTEWATER</a:t>
            </a:r>
          </a:p>
          <a:p>
            <a:pPr eaLnBrk="1" hangingPunct="1"/>
            <a:r>
              <a:rPr lang="en-US" altLang="en-US" sz="3200" b="1" dirty="0" smtClean="0">
                <a:solidFill>
                  <a:schemeClr val="bg1"/>
                </a:solidFill>
                <a:latin typeface="Arial" panose="020B0604020202020204" pitchFamily="34" charset="0"/>
                <a:cs typeface="Arial" panose="020B0604020202020204" pitchFamily="34" charset="0"/>
              </a:rPr>
              <a:t>REGULATION CHANGES</a:t>
            </a:r>
            <a:endParaRPr lang="en-US" altLang="en-US" sz="3200" b="1" dirty="0">
              <a:solidFill>
                <a:srgbClr val="CA4E39"/>
              </a:solidFill>
              <a:latin typeface="Arial" panose="020B0604020202020204" pitchFamily="34" charset="0"/>
              <a:cs typeface="Arial" panose="020B0604020202020204" pitchFamily="34" charset="0"/>
            </a:endParaRPr>
          </a:p>
          <a:p>
            <a:pPr eaLnBrk="1" hangingPunct="1"/>
            <a:endParaRPr lang="en-US" altLang="en-US" sz="1600" dirty="0">
              <a:solidFill>
                <a:schemeClr val="bg1"/>
              </a:solidFill>
              <a:latin typeface="Raleway ExtraBold" pitchFamily="34" charset="-52"/>
            </a:endParaRPr>
          </a:p>
        </p:txBody>
      </p:sp>
      <p:sp>
        <p:nvSpPr>
          <p:cNvPr id="5" name="Content Placeholder 2"/>
          <p:cNvSpPr txBox="1">
            <a:spLocks/>
          </p:cNvSpPr>
          <p:nvPr/>
        </p:nvSpPr>
        <p:spPr>
          <a:xfrm>
            <a:off x="304800" y="2209800"/>
            <a:ext cx="7906809" cy="4953000"/>
          </a:xfrm>
          <a:prstGeom prst="rect">
            <a:avLst/>
          </a:prstGeom>
        </p:spPr>
        <p:txBody>
          <a:bodyPr>
            <a:noAutofit/>
          </a:bodyPr>
          <a:lst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t>Proposed Regulatory </a:t>
            </a:r>
            <a:r>
              <a:rPr lang="en-US" sz="2600" dirty="0" smtClean="0"/>
              <a:t>Requirement – Department of Ecology</a:t>
            </a:r>
            <a:endParaRPr lang="en-US" sz="2600" dirty="0"/>
          </a:p>
          <a:p>
            <a:pPr lvl="1"/>
            <a:r>
              <a:rPr lang="en-US" sz="2200" b="1" dirty="0" smtClean="0"/>
              <a:t>NUTRIENT REMOVAL</a:t>
            </a:r>
            <a:r>
              <a:rPr lang="en-US" sz="2200" dirty="0" smtClean="0"/>
              <a:t> </a:t>
            </a:r>
            <a:r>
              <a:rPr lang="en-US" sz="2200" dirty="0"/>
              <a:t>for Wastewater Treatment Plants</a:t>
            </a:r>
          </a:p>
          <a:p>
            <a:pPr lvl="1"/>
            <a:r>
              <a:rPr lang="en-US" sz="2200" dirty="0"/>
              <a:t>Effluent Limit not finalized, but will impact </a:t>
            </a:r>
            <a:r>
              <a:rPr lang="en-US" sz="2200" dirty="0" smtClean="0"/>
              <a:t>CIP/Rates at some point in the future</a:t>
            </a:r>
          </a:p>
          <a:p>
            <a:pPr lvl="1"/>
            <a:r>
              <a:rPr lang="en-US" sz="2200" dirty="0" smtClean="0"/>
              <a:t>Will effect Central and North End Wastewater Treatment Plants</a:t>
            </a:r>
          </a:p>
          <a:p>
            <a:pPr lvl="1"/>
            <a:r>
              <a:rPr lang="en-US" sz="2200" dirty="0" smtClean="0"/>
              <a:t>Environmental Services staff are highly engaged in regional partnering with other utilities and the Department of Ecology regarding this upcoming regulation</a:t>
            </a:r>
            <a:endParaRPr lang="en-US" sz="2200" dirty="0"/>
          </a:p>
          <a:p>
            <a:endParaRPr lang="en-US" sz="2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3000" y="1600200"/>
            <a:ext cx="3251200" cy="4876800"/>
          </a:xfrm>
          <a:prstGeom prst="rect">
            <a:avLst/>
          </a:prstGeom>
        </p:spPr>
      </p:pic>
    </p:spTree>
    <p:extLst>
      <p:ext uri="{BB962C8B-B14F-4D97-AF65-F5344CB8AC3E}">
        <p14:creationId xmlns:p14="http://schemas.microsoft.com/office/powerpoint/2010/main" val="3590785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7700" y="1981200"/>
            <a:ext cx="10896600" cy="4063365"/>
          </a:xfrm>
        </p:spPr>
        <p:txBody>
          <a:bodyPr/>
          <a:lstStyle/>
          <a:p>
            <a:pPr marL="742950" indent="-742950" eaLnBrk="0" hangingPunct="0">
              <a:spcBef>
                <a:spcPct val="0"/>
              </a:spcBef>
              <a:spcAft>
                <a:spcPts val="600"/>
              </a:spcAft>
            </a:pPr>
            <a:r>
              <a:rPr lang="en-US" sz="3600" dirty="0" smtClean="0">
                <a:latin typeface="Arial" panose="020B0604020202020204" pitchFamily="34" charset="0"/>
                <a:cs typeface="Arial" panose="020B0604020202020204" pitchFamily="34" charset="0"/>
              </a:rPr>
              <a:t>Updates </a:t>
            </a:r>
            <a:r>
              <a:rPr lang="en-US" sz="3600" dirty="0">
                <a:latin typeface="Arial" panose="020B0604020202020204" pitchFamily="34" charset="0"/>
                <a:cs typeface="Arial" panose="020B0604020202020204" pitchFamily="34" charset="0"/>
              </a:rPr>
              <a:t>to OPMA effective June 9</a:t>
            </a:r>
          </a:p>
          <a:p>
            <a:pPr marL="742950" indent="-742950" eaLnBrk="0" hangingPunct="0">
              <a:spcBef>
                <a:spcPct val="0"/>
              </a:spcBef>
              <a:spcAft>
                <a:spcPts val="600"/>
              </a:spcAft>
            </a:pPr>
            <a:r>
              <a:rPr lang="en-US" sz="3600" dirty="0" smtClean="0">
                <a:latin typeface="Arial" panose="020B0604020202020204" pitchFamily="34" charset="0"/>
                <a:cs typeface="Arial" panose="020B0604020202020204" pitchFamily="34" charset="0"/>
              </a:rPr>
              <a:t>Potential amendment </a:t>
            </a:r>
            <a:r>
              <a:rPr lang="en-US" sz="3600" dirty="0">
                <a:latin typeface="Arial" panose="020B0604020202020204" pitchFamily="34" charset="0"/>
                <a:cs typeface="Arial" panose="020B0604020202020204" pitchFamily="34" charset="0"/>
              </a:rPr>
              <a:t>to by-laws:</a:t>
            </a:r>
          </a:p>
          <a:p>
            <a:pPr marL="1371600" lvl="2" indent="-457200" eaLnBrk="0" hangingPunct="0">
              <a:spcBef>
                <a:spcPct val="0"/>
              </a:spcBef>
              <a:spcAft>
                <a:spcPts val="600"/>
              </a:spcAft>
            </a:pPr>
            <a:r>
              <a:rPr lang="en-US" sz="3200" dirty="0">
                <a:latin typeface="Arial" panose="020B0604020202020204" pitchFamily="34" charset="0"/>
                <a:cs typeface="Arial" panose="020B0604020202020204" pitchFamily="34" charset="0"/>
              </a:rPr>
              <a:t>Future meetings: In-person, virtual, </a:t>
            </a:r>
            <a:r>
              <a:rPr lang="en-US" sz="3200" dirty="0" smtClean="0">
                <a:latin typeface="Arial" panose="020B0604020202020204" pitchFamily="34" charset="0"/>
                <a:cs typeface="Arial" panose="020B0604020202020204" pitchFamily="34" charset="0"/>
              </a:rPr>
              <a:t>or hybrid</a:t>
            </a:r>
            <a:endParaRPr lang="en-US" sz="3200" dirty="0">
              <a:latin typeface="Arial" panose="020B0604020202020204" pitchFamily="34" charset="0"/>
              <a:cs typeface="Arial" panose="020B0604020202020204" pitchFamily="34" charset="0"/>
            </a:endParaRPr>
          </a:p>
          <a:p>
            <a:pPr marL="1371600" lvl="2" indent="-457200" eaLnBrk="0" hangingPunct="0">
              <a:spcBef>
                <a:spcPct val="0"/>
              </a:spcBef>
              <a:spcAft>
                <a:spcPts val="600"/>
              </a:spcAft>
            </a:pPr>
            <a:r>
              <a:rPr lang="en-US" sz="3200" dirty="0" smtClean="0">
                <a:latin typeface="Arial" panose="020B0604020202020204" pitchFamily="34" charset="0"/>
                <a:cs typeface="Arial" panose="020B0604020202020204" pitchFamily="34" charset="0"/>
              </a:rPr>
              <a:t>Requirement </a:t>
            </a:r>
            <a:r>
              <a:rPr lang="en-US" sz="3200" dirty="0">
                <a:latin typeface="Arial" panose="020B0604020202020204" pitchFamily="34" charset="0"/>
                <a:cs typeface="Arial" panose="020B0604020202020204" pitchFamily="34" charset="0"/>
              </a:rPr>
              <a:t>for </a:t>
            </a:r>
            <a:r>
              <a:rPr lang="en-US" sz="3200" dirty="0" smtClean="0">
                <a:latin typeface="Arial" panose="020B0604020202020204" pitchFamily="34" charset="0"/>
                <a:cs typeface="Arial" panose="020B0604020202020204" pitchFamily="34" charset="0"/>
              </a:rPr>
              <a:t>physical </a:t>
            </a:r>
            <a:r>
              <a:rPr lang="en-US" sz="3200" dirty="0">
                <a:latin typeface="Arial" panose="020B0604020202020204" pitchFamily="34" charset="0"/>
                <a:cs typeface="Arial" panose="020B0604020202020204" pitchFamily="34" charset="0"/>
              </a:rPr>
              <a:t>location for public </a:t>
            </a:r>
            <a:endParaRPr lang="en-US" sz="3200" dirty="0" smtClean="0">
              <a:latin typeface="Arial" panose="020B0604020202020204" pitchFamily="34" charset="0"/>
              <a:cs typeface="Arial" panose="020B0604020202020204" pitchFamily="34" charset="0"/>
            </a:endParaRPr>
          </a:p>
          <a:p>
            <a:pPr marL="1371600" lvl="2" indent="-457200" eaLnBrk="0" hangingPunct="0">
              <a:spcBef>
                <a:spcPct val="0"/>
              </a:spcBef>
              <a:spcAft>
                <a:spcPts val="600"/>
              </a:spcAft>
            </a:pPr>
            <a:r>
              <a:rPr lang="en-US" sz="3200" dirty="0" smtClean="0">
                <a:latin typeface="Arial" panose="020B0604020202020204" pitchFamily="34" charset="0"/>
                <a:cs typeface="Arial" panose="020B0604020202020204" pitchFamily="34" charset="0"/>
              </a:rPr>
              <a:t>Public Comment: </a:t>
            </a:r>
            <a:r>
              <a:rPr lang="en-US" sz="3200" dirty="0">
                <a:latin typeface="Arial" panose="020B0604020202020204" pitchFamily="34" charset="0"/>
                <a:cs typeface="Arial" panose="020B0604020202020204" pitchFamily="34" charset="0"/>
              </a:rPr>
              <a:t>Written, oral, or both</a:t>
            </a:r>
          </a:p>
          <a:p>
            <a:pPr marL="685800" lvl="2" indent="0">
              <a:buNone/>
            </a:pPr>
            <a:endParaRPr lang="en-US" sz="2800" dirty="0" smtClean="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Updates to Open Public Meetings Act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9579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7"/>
          <p:cNvSpPr txBox="1">
            <a:spLocks noChangeArrowheads="1"/>
          </p:cNvSpPr>
          <p:nvPr/>
        </p:nvSpPr>
        <p:spPr bwMode="auto">
          <a:xfrm>
            <a:off x="1506071" y="3117850"/>
            <a:ext cx="940218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algn="ctr" eaLnBrk="1" hangingPunct="1"/>
            <a:r>
              <a:rPr lang="en-US" altLang="en-US" sz="4000" b="1" dirty="0" smtClean="0">
                <a:solidFill>
                  <a:srgbClr val="2F4057"/>
                </a:solidFill>
                <a:latin typeface="Arial" panose="020B0604020202020204" pitchFamily="34" charset="0"/>
                <a:cs typeface="Arial" panose="020B0604020202020204" pitchFamily="34" charset="0"/>
              </a:rPr>
              <a:t>Environmental Services Commission</a:t>
            </a:r>
            <a:endParaRPr lang="en-US" altLang="en-US" sz="4000" b="1" dirty="0">
              <a:solidFill>
                <a:srgbClr val="2F4057"/>
              </a:solidFill>
              <a:latin typeface="Arial" panose="020B0604020202020204" pitchFamily="34" charset="0"/>
              <a:cs typeface="Arial" panose="020B0604020202020204" pitchFamily="34" charset="0"/>
            </a:endParaRPr>
          </a:p>
          <a:p>
            <a:pPr algn="ctr" eaLnBrk="1" hangingPunct="1"/>
            <a:endParaRPr lang="en-US" altLang="en-US" sz="1600" dirty="0">
              <a:latin typeface="Raleway ExtraBold" pitchFamily="34" charset="-52"/>
            </a:endParaRPr>
          </a:p>
        </p:txBody>
      </p:sp>
      <p:sp>
        <p:nvSpPr>
          <p:cNvPr id="5123" name="TextBox 6"/>
          <p:cNvSpPr txBox="1">
            <a:spLocks noChangeArrowheads="1"/>
          </p:cNvSpPr>
          <p:nvPr/>
        </p:nvSpPr>
        <p:spPr bwMode="auto">
          <a:xfrm>
            <a:off x="2400300" y="4078288"/>
            <a:ext cx="74152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algn="ctr" eaLnBrk="1" hangingPunct="1"/>
            <a:r>
              <a:rPr lang="en-US" altLang="en-US" sz="2400" dirty="0">
                <a:latin typeface="Arial" panose="020B0604020202020204" pitchFamily="34" charset="0"/>
                <a:cs typeface="Arial" panose="020B0604020202020204" pitchFamily="34" charset="0"/>
              </a:rPr>
              <a:t>City of Tacoma | Environmental Services Department</a:t>
            </a:r>
          </a:p>
          <a:p>
            <a:pPr algn="ctr" eaLnBrk="1" hangingPunct="1"/>
            <a:endParaRPr lang="en-US" altLang="en-US" sz="1600" dirty="0">
              <a:latin typeface="Raleway ExtraBold" pitchFamily="34" charset="-52"/>
            </a:endParaRPr>
          </a:p>
        </p:txBody>
      </p:sp>
      <p:sp>
        <p:nvSpPr>
          <p:cNvPr id="5124" name="TextBox 8"/>
          <p:cNvSpPr txBox="1">
            <a:spLocks noChangeArrowheads="1"/>
          </p:cNvSpPr>
          <p:nvPr/>
        </p:nvSpPr>
        <p:spPr bwMode="auto">
          <a:xfrm>
            <a:off x="2322513" y="4722813"/>
            <a:ext cx="74390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algn="ctr" eaLnBrk="1" hangingPunct="1"/>
            <a:r>
              <a:rPr lang="en-US" altLang="en-US" sz="2400" b="1" dirty="0" smtClean="0">
                <a:solidFill>
                  <a:srgbClr val="2F4057"/>
                </a:solidFill>
                <a:latin typeface="Arial" panose="020B0604020202020204" pitchFamily="34" charset="0"/>
                <a:cs typeface="Arial" panose="020B0604020202020204" pitchFamily="34" charset="0"/>
              </a:rPr>
              <a:t>Environmental Services Commission</a:t>
            </a:r>
            <a:endParaRPr lang="en-US" altLang="en-US" sz="2400" b="1" dirty="0">
              <a:solidFill>
                <a:srgbClr val="2F4057"/>
              </a:solidFill>
              <a:latin typeface="Arial" panose="020B0604020202020204" pitchFamily="34" charset="0"/>
              <a:cs typeface="Arial" panose="020B0604020202020204" pitchFamily="34" charset="0"/>
            </a:endParaRPr>
          </a:p>
          <a:p>
            <a:pPr algn="ctr" eaLnBrk="1" hangingPunct="1"/>
            <a:r>
              <a:rPr lang="en-US" altLang="en-US" sz="2400" b="1" dirty="0" smtClean="0">
                <a:solidFill>
                  <a:srgbClr val="2F4057"/>
                </a:solidFill>
                <a:latin typeface="Arial" panose="020B0604020202020204" pitchFamily="34" charset="0"/>
                <a:cs typeface="Arial" panose="020B0604020202020204" pitchFamily="34" charset="0"/>
              </a:rPr>
              <a:t>Next Meeting: Thursday, June 9, 2022</a:t>
            </a:r>
            <a:endParaRPr lang="en-US" altLang="en-US" sz="2400" b="1" dirty="0">
              <a:solidFill>
                <a:srgbClr val="2F4057"/>
              </a:solidFill>
              <a:latin typeface="Arial" panose="020B0604020202020204" pitchFamily="34" charset="0"/>
              <a:cs typeface="Arial" panose="020B0604020202020204" pitchFamily="34" charset="0"/>
            </a:endParaRPr>
          </a:p>
          <a:p>
            <a:pPr algn="ctr" eaLnBrk="1" hangingPunct="1"/>
            <a:endParaRPr lang="en-US" altLang="en-US" sz="2400" dirty="0">
              <a:latin typeface="Raleway ExtraBold" pitchFamily="34" charset="-52"/>
            </a:endParaRPr>
          </a:p>
        </p:txBody>
      </p:sp>
      <p:sp>
        <p:nvSpPr>
          <p:cNvPr id="2" name="TextBox 1"/>
          <p:cNvSpPr txBox="1"/>
          <p:nvPr/>
        </p:nvSpPr>
        <p:spPr>
          <a:xfrm>
            <a:off x="1306286" y="1371600"/>
            <a:ext cx="2514600" cy="369332"/>
          </a:xfrm>
          <a:prstGeom prst="rect">
            <a:avLst/>
          </a:prstGeom>
          <a:noFill/>
        </p:spPr>
        <p:txBody>
          <a:bodyPr wrap="square" rtlCol="0">
            <a:spAutoFit/>
          </a:bodyPr>
          <a:lstStyle/>
          <a:p>
            <a:endParaRPr lang="en-US" dirty="0">
              <a:solidFill>
                <a:srgbClr val="FF0000"/>
              </a:solidFill>
            </a:endParaRPr>
          </a:p>
        </p:txBody>
      </p:sp>
    </p:spTree>
    <p:extLst>
      <p:ext uri="{BB962C8B-B14F-4D97-AF65-F5344CB8AC3E}">
        <p14:creationId xmlns:p14="http://schemas.microsoft.com/office/powerpoint/2010/main" val="32807782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1727835"/>
            <a:ext cx="10896600" cy="2691765"/>
          </a:xfrm>
        </p:spPr>
        <p:txBody>
          <a:bodyPr/>
          <a:lstStyle/>
          <a:p>
            <a:pPr marL="685800" lvl="2" indent="0">
              <a:buNone/>
            </a:pPr>
            <a:endParaRPr lang="en-US" sz="2800" dirty="0" smtClean="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1910080" y="720725"/>
            <a:ext cx="9215120" cy="635635"/>
          </a:xfrm>
        </p:spPr>
        <p:txBody>
          <a:bodyPr/>
          <a:lstStyle/>
          <a:p>
            <a:r>
              <a:rPr lang="en-US" dirty="0" smtClean="0">
                <a:latin typeface="Arial" panose="020B0604020202020204" pitchFamily="34" charset="0"/>
                <a:cs typeface="Arial" panose="020B0604020202020204" pitchFamily="34" charset="0"/>
              </a:rPr>
              <a:t>Updates to Open Public Meetings Act (Cont.)</a:t>
            </a:r>
            <a:endParaRPr lang="en-US" dirty="0">
              <a:latin typeface="Arial" panose="020B0604020202020204" pitchFamily="34" charset="0"/>
              <a:cs typeface="Arial" panose="020B0604020202020204" pitchFamily="34" charset="0"/>
            </a:endParaRPr>
          </a:p>
        </p:txBody>
      </p:sp>
      <p:sp>
        <p:nvSpPr>
          <p:cNvPr id="5" name="TextBox 4"/>
          <p:cNvSpPr txBox="1"/>
          <p:nvPr/>
        </p:nvSpPr>
        <p:spPr>
          <a:xfrm>
            <a:off x="381000" y="4267200"/>
            <a:ext cx="11582400" cy="2123658"/>
          </a:xfrm>
          <a:prstGeom prst="rect">
            <a:avLst/>
          </a:prstGeom>
          <a:noFill/>
        </p:spPr>
        <p:txBody>
          <a:bodyPr wrap="square" rtlCol="0">
            <a:spAutoFit/>
          </a:bodyPr>
          <a:lstStyle/>
          <a:p>
            <a:pPr marL="742950" indent="-742950">
              <a:buFont typeface="Arial" panose="020B0604020202020204" pitchFamily="34" charset="0"/>
              <a:buChar char="•"/>
            </a:pPr>
            <a:r>
              <a:rPr lang="en-US" sz="3600" dirty="0" smtClean="0">
                <a:latin typeface="Arial" panose="020B0604020202020204" pitchFamily="34" charset="0"/>
                <a:cs typeface="Arial" panose="020B0604020202020204" pitchFamily="34" charset="0"/>
              </a:rPr>
              <a:t>Written Comment: </a:t>
            </a:r>
          </a:p>
          <a:p>
            <a:pPr marL="1371600" lvl="2"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Determine deadline for submissions </a:t>
            </a:r>
          </a:p>
          <a:p>
            <a:pPr marL="1371600" lvl="2"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Written comments transmitted to commissioners prior to meeting</a:t>
            </a:r>
          </a:p>
          <a:p>
            <a:pPr marL="1371600" lvl="2"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Comments restricted to agenda items</a:t>
            </a:r>
          </a:p>
          <a:p>
            <a:pPr marL="1371600" lvl="2"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Comments published online in meeting minutes</a:t>
            </a:r>
          </a:p>
        </p:txBody>
      </p:sp>
      <p:sp>
        <p:nvSpPr>
          <p:cNvPr id="4" name="TextBox 3"/>
          <p:cNvSpPr txBox="1"/>
          <p:nvPr/>
        </p:nvSpPr>
        <p:spPr>
          <a:xfrm>
            <a:off x="304800" y="1371600"/>
            <a:ext cx="11887200" cy="2862322"/>
          </a:xfrm>
          <a:prstGeom prst="rect">
            <a:avLst/>
          </a:prstGeom>
          <a:noFill/>
        </p:spPr>
        <p:txBody>
          <a:bodyPr wrap="square" rtlCol="0">
            <a:spAutoFit/>
          </a:bodyPr>
          <a:lstStyle/>
          <a:p>
            <a:pPr marL="742950" indent="-742950">
              <a:buFont typeface="Arial" panose="020B0604020202020204" pitchFamily="34" charset="0"/>
              <a:buChar char="•"/>
            </a:pPr>
            <a:r>
              <a:rPr lang="en-US" sz="3600" dirty="0">
                <a:latin typeface="Arial" panose="020B0604020202020204" pitchFamily="34" charset="0"/>
                <a:cs typeface="Arial" panose="020B0604020202020204" pitchFamily="34" charset="0"/>
              </a:rPr>
              <a:t>Oral </a:t>
            </a:r>
            <a:r>
              <a:rPr lang="en-US" sz="3600" dirty="0" smtClean="0">
                <a:latin typeface="Arial" panose="020B0604020202020204" pitchFamily="34" charset="0"/>
                <a:cs typeface="Arial" panose="020B0604020202020204" pitchFamily="34" charset="0"/>
              </a:rPr>
              <a:t>Comment: </a:t>
            </a:r>
            <a:endParaRPr lang="en-US" sz="3600" dirty="0">
              <a:latin typeface="Arial" panose="020B0604020202020204" pitchFamily="34" charset="0"/>
              <a:cs typeface="Arial" panose="020B0604020202020204" pitchFamily="34" charset="0"/>
            </a:endParaRPr>
          </a:p>
          <a:p>
            <a:pPr marL="1371600" lvl="2"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Determine how much time allowed</a:t>
            </a:r>
          </a:p>
          <a:p>
            <a:pPr marL="1828800" lvl="3"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Need </a:t>
            </a:r>
            <a:r>
              <a:rPr lang="en-US" sz="2400" dirty="0">
                <a:latin typeface="Arial" panose="020B0604020202020204" pitchFamily="34" charset="0"/>
                <a:cs typeface="Arial" panose="020B0604020202020204" pitchFamily="34" charset="0"/>
              </a:rPr>
              <a:t>sign-in sheet and timer</a:t>
            </a:r>
          </a:p>
          <a:p>
            <a:pPr marL="1371600" lvl="2"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Comments </a:t>
            </a:r>
            <a:r>
              <a:rPr lang="en-US" sz="2400" dirty="0" smtClean="0">
                <a:latin typeface="Arial" panose="020B0604020202020204" pitchFamily="34" charset="0"/>
                <a:cs typeface="Arial" panose="020B0604020202020204" pitchFamily="34" charset="0"/>
              </a:rPr>
              <a:t>restricted to agenda items</a:t>
            </a:r>
            <a:endParaRPr lang="en-US" sz="2400" dirty="0">
              <a:latin typeface="Arial" panose="020B0604020202020204" pitchFamily="34" charset="0"/>
              <a:cs typeface="Arial" panose="020B0604020202020204" pitchFamily="34" charset="0"/>
            </a:endParaRPr>
          </a:p>
          <a:p>
            <a:pPr marL="1371600" lvl="2"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Comments heard at the beginning of the meeting prior to presentations</a:t>
            </a:r>
          </a:p>
          <a:p>
            <a:pPr marL="1828800" lvl="3"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Agenda posted </a:t>
            </a:r>
            <a:r>
              <a:rPr lang="en-US" sz="2400" dirty="0">
                <a:latin typeface="Arial" panose="020B0604020202020204" pitchFamily="34" charset="0"/>
                <a:cs typeface="Arial" panose="020B0604020202020204" pitchFamily="34" charset="0"/>
              </a:rPr>
              <a:t>online </a:t>
            </a:r>
            <a:r>
              <a:rPr lang="en-US" sz="2400" dirty="0" smtClean="0">
                <a:latin typeface="Arial" panose="020B0604020202020204" pitchFamily="34" charset="0"/>
                <a:cs typeface="Arial" panose="020B0604020202020204" pitchFamily="34" charset="0"/>
              </a:rPr>
              <a:t>at least 24 </a:t>
            </a:r>
            <a:r>
              <a:rPr lang="en-US" sz="2400" dirty="0">
                <a:latin typeface="Arial" panose="020B0604020202020204" pitchFamily="34" charset="0"/>
                <a:cs typeface="Arial" panose="020B0604020202020204" pitchFamily="34" charset="0"/>
              </a:rPr>
              <a:t>hrs. </a:t>
            </a:r>
            <a:r>
              <a:rPr lang="en-US" sz="2400" dirty="0" smtClean="0">
                <a:latin typeface="Arial" panose="020B0604020202020204" pitchFamily="34" charset="0"/>
                <a:cs typeface="Arial" panose="020B0604020202020204" pitchFamily="34" charset="0"/>
              </a:rPr>
              <a:t>prior</a:t>
            </a:r>
            <a:endParaRPr lang="en-US" sz="2400" dirty="0">
              <a:latin typeface="Arial" panose="020B0604020202020204" pitchFamily="34" charset="0"/>
              <a:cs typeface="Arial" panose="020B0604020202020204" pitchFamily="34" charset="0"/>
            </a:endParaRPr>
          </a:p>
          <a:p>
            <a:pPr marL="1371600" lvl="2"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Commissioners </a:t>
            </a:r>
            <a:r>
              <a:rPr lang="en-US" sz="2400" dirty="0">
                <a:latin typeface="Arial" panose="020B0604020202020204" pitchFamily="34" charset="0"/>
                <a:cs typeface="Arial" panose="020B0604020202020204" pitchFamily="34" charset="0"/>
              </a:rPr>
              <a:t>do not </a:t>
            </a:r>
            <a:r>
              <a:rPr lang="en-US" sz="2400" dirty="0" smtClean="0">
                <a:latin typeface="Arial" panose="020B0604020202020204" pitchFamily="34" charset="0"/>
                <a:cs typeface="Arial" panose="020B0604020202020204" pitchFamily="34" charset="0"/>
              </a:rPr>
              <a:t>respond or engage</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0595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1727835"/>
            <a:ext cx="10896600" cy="2691765"/>
          </a:xfrm>
        </p:spPr>
        <p:txBody>
          <a:bodyPr/>
          <a:lstStyle/>
          <a:p>
            <a:pPr marL="685800" lvl="2" indent="0">
              <a:buNone/>
            </a:pPr>
            <a:endParaRPr lang="en-US" sz="2800" dirty="0" smtClean="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1910080" y="720725"/>
            <a:ext cx="9215120" cy="635635"/>
          </a:xfrm>
        </p:spPr>
        <p:txBody>
          <a:bodyPr/>
          <a:lstStyle/>
          <a:p>
            <a:r>
              <a:rPr lang="en-US" dirty="0" smtClean="0">
                <a:latin typeface="Arial" panose="020B0604020202020204" pitchFamily="34" charset="0"/>
                <a:cs typeface="Arial" panose="020B0604020202020204" pitchFamily="34" charset="0"/>
              </a:rPr>
              <a:t>Updates to Open Public Meetings Act (Cont.)</a:t>
            </a:r>
            <a:endParaRPr lang="en-US" dirty="0">
              <a:latin typeface="Arial" panose="020B0604020202020204" pitchFamily="34" charset="0"/>
              <a:cs typeface="Arial" panose="020B0604020202020204" pitchFamily="34" charset="0"/>
            </a:endParaRPr>
          </a:p>
        </p:txBody>
      </p:sp>
      <p:sp>
        <p:nvSpPr>
          <p:cNvPr id="4" name="TextBox 3"/>
          <p:cNvSpPr txBox="1"/>
          <p:nvPr/>
        </p:nvSpPr>
        <p:spPr>
          <a:xfrm>
            <a:off x="304800" y="1676400"/>
            <a:ext cx="11114049" cy="4616648"/>
          </a:xfrm>
          <a:prstGeom prst="rect">
            <a:avLst/>
          </a:prstGeom>
          <a:noFill/>
        </p:spPr>
        <p:txBody>
          <a:bodyPr wrap="square" rtlCol="0">
            <a:spAutoFit/>
          </a:bodyPr>
          <a:lstStyle/>
          <a:p>
            <a:pPr marL="742950" indent="-742950">
              <a:buFont typeface="Arial" panose="020B0604020202020204" pitchFamily="34" charset="0"/>
              <a:buChar char="•"/>
            </a:pPr>
            <a:r>
              <a:rPr lang="en-US" sz="3600" dirty="0" smtClean="0">
                <a:latin typeface="Arial" panose="020B0604020202020204" pitchFamily="34" charset="0"/>
                <a:cs typeface="Arial" panose="020B0604020202020204" pitchFamily="34" charset="0"/>
              </a:rPr>
              <a:t>Other</a:t>
            </a:r>
          </a:p>
          <a:p>
            <a:pPr marL="1371600" lvl="2" indent="-457200">
              <a:buFont typeface="Arial" panose="020B0604020202020204" pitchFamily="34" charset="0"/>
              <a:buChar char="•"/>
            </a:pPr>
            <a:r>
              <a:rPr lang="en-US" sz="3200" dirty="0" smtClean="0">
                <a:latin typeface="Arial" panose="020B0604020202020204" pitchFamily="34" charset="0"/>
                <a:cs typeface="Arial" panose="020B0604020202020204" pitchFamily="34" charset="0"/>
              </a:rPr>
              <a:t>The public can now subscribe to receive meeting notifications by signing up at cityoftacoma.org/esc</a:t>
            </a:r>
          </a:p>
          <a:p>
            <a:pPr marL="1371600" lvl="2" indent="-457200">
              <a:buFont typeface="Arial" panose="020B0604020202020204" pitchFamily="34" charset="0"/>
              <a:buChar char="•"/>
            </a:pPr>
            <a:r>
              <a:rPr lang="en-US" sz="3200" dirty="0" smtClean="0">
                <a:latin typeface="Arial" panose="020B0604020202020204" pitchFamily="34" charset="0"/>
                <a:cs typeface="Arial" panose="020B0604020202020204" pitchFamily="34" charset="0"/>
              </a:rPr>
              <a:t>ESC will vote on amendments to by-laws at meeting on June 9</a:t>
            </a:r>
          </a:p>
          <a:p>
            <a:pPr marL="1371600" lvl="2" indent="-457200">
              <a:buFont typeface="Arial" panose="020B0604020202020204" pitchFamily="34" charset="0"/>
              <a:buChar char="•"/>
            </a:pPr>
            <a:r>
              <a:rPr lang="en-US" sz="3200" dirty="0" smtClean="0">
                <a:latin typeface="Arial" panose="020B0604020202020204" pitchFamily="34" charset="0"/>
                <a:cs typeface="Arial" panose="020B0604020202020204" pitchFamily="34" charset="0"/>
              </a:rPr>
              <a:t>ESC Staff will meet with Chair/Vice prior to June 9 meeting</a:t>
            </a:r>
          </a:p>
          <a:p>
            <a:pPr marL="1371600" lvl="2"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lvl="4"/>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701918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pPr>
              <a:defRPr/>
            </a:pPr>
            <a:fld id="{C4952836-0FE9-4752-BD00-EAE99FFFD006}" type="slidenum">
              <a:rPr lang="en-US" smtClean="0"/>
              <a:pPr>
                <a:defRPr/>
              </a:pPr>
              <a:t>6</a:t>
            </a:fld>
            <a:endParaRPr lang="en-US" dirty="0"/>
          </a:p>
        </p:txBody>
      </p:sp>
      <p:sp>
        <p:nvSpPr>
          <p:cNvPr id="2052" name="Rectangle 3"/>
          <p:cNvSpPr>
            <a:spLocks noChangeArrowheads="1"/>
          </p:cNvSpPr>
          <p:nvPr/>
        </p:nvSpPr>
        <p:spPr bwMode="auto">
          <a:xfrm>
            <a:off x="1524000" y="609600"/>
            <a:ext cx="9525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endParaRPr lang="en-US" altLang="en-US" sz="4400" b="1" dirty="0"/>
          </a:p>
        </p:txBody>
      </p:sp>
      <p:sp>
        <p:nvSpPr>
          <p:cNvPr id="2055" name="Text Box 8"/>
          <p:cNvSpPr txBox="1">
            <a:spLocks noChangeArrowheads="1"/>
          </p:cNvSpPr>
          <p:nvPr/>
        </p:nvSpPr>
        <p:spPr bwMode="auto">
          <a:xfrm>
            <a:off x="762001" y="5715000"/>
            <a:ext cx="51815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2" anchor="t">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1600" dirty="0">
                <a:latin typeface="Arial"/>
                <a:cs typeface="Arial"/>
              </a:rPr>
              <a:t>Karen Bartlett, P.E.</a:t>
            </a:r>
          </a:p>
          <a:p>
            <a:pPr eaLnBrk="1" hangingPunct="1"/>
            <a:r>
              <a:rPr lang="en-US" altLang="en-US" sz="1600" dirty="0">
                <a:latin typeface="Arial"/>
                <a:cs typeface="Arial"/>
              </a:rPr>
              <a:t>Principal Engineer</a:t>
            </a:r>
            <a:r>
              <a:rPr lang="en-US" altLang="en-US" sz="1400" dirty="0">
                <a:latin typeface="Arial"/>
                <a:cs typeface="Arial"/>
              </a:rPr>
              <a:t> </a:t>
            </a:r>
            <a:endParaRPr lang="en-US" altLang="en-US" sz="1400" dirty="0">
              <a:cs typeface="Arial"/>
            </a:endParaRPr>
          </a:p>
        </p:txBody>
      </p:sp>
      <p:sp>
        <p:nvSpPr>
          <p:cNvPr id="14" name="TextBox 6"/>
          <p:cNvSpPr txBox="1">
            <a:spLocks noChangeArrowheads="1"/>
          </p:cNvSpPr>
          <p:nvPr/>
        </p:nvSpPr>
        <p:spPr bwMode="auto">
          <a:xfrm>
            <a:off x="3276600" y="3886200"/>
            <a:ext cx="571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algn="ctr" eaLnBrk="1" hangingPunct="1"/>
            <a:r>
              <a:rPr lang="en-US" altLang="en-US" sz="2400" dirty="0">
                <a:latin typeface="Arial" panose="020B0604020202020204" pitchFamily="34" charset="0"/>
                <a:cs typeface="Arial" panose="020B0604020202020204" pitchFamily="34" charset="0"/>
              </a:rPr>
              <a:t>City of Tacoma | Environmental Services</a:t>
            </a:r>
            <a:endParaRPr lang="en-US" altLang="en-US" sz="1600" dirty="0">
              <a:latin typeface="Raleway ExtraBold" pitchFamily="34" charset="-52"/>
            </a:endParaRPr>
          </a:p>
        </p:txBody>
      </p:sp>
      <p:sp>
        <p:nvSpPr>
          <p:cNvPr id="15" name="TextBox 8"/>
          <p:cNvSpPr txBox="1">
            <a:spLocks noChangeArrowheads="1"/>
          </p:cNvSpPr>
          <p:nvPr/>
        </p:nvSpPr>
        <p:spPr bwMode="auto">
          <a:xfrm>
            <a:off x="2362200" y="4419600"/>
            <a:ext cx="74390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algn="ctr" eaLnBrk="1" hangingPunct="1"/>
            <a:r>
              <a:rPr lang="en-US" altLang="en-US" sz="2400" b="1" dirty="0">
                <a:solidFill>
                  <a:srgbClr val="2F4057"/>
                </a:solidFill>
                <a:latin typeface="Arial" panose="020B0604020202020204" pitchFamily="34" charset="0"/>
                <a:cs typeface="Arial" panose="020B0604020202020204" pitchFamily="34" charset="0"/>
              </a:rPr>
              <a:t>Environmental Services Commission</a:t>
            </a:r>
          </a:p>
          <a:p>
            <a:pPr algn="ctr" eaLnBrk="1" hangingPunct="1"/>
            <a:r>
              <a:rPr lang="en-US" altLang="en-US" sz="2400" b="1" dirty="0">
                <a:solidFill>
                  <a:srgbClr val="2F4057"/>
                </a:solidFill>
                <a:latin typeface="Arial"/>
                <a:cs typeface="Arial"/>
              </a:rPr>
              <a:t>May </a:t>
            </a:r>
            <a:r>
              <a:rPr lang="en-US" altLang="en-US" sz="2400" b="1" dirty="0" smtClean="0">
                <a:solidFill>
                  <a:srgbClr val="2F4057"/>
                </a:solidFill>
                <a:latin typeface="Arial"/>
                <a:cs typeface="Arial"/>
              </a:rPr>
              <a:t>12, 2022</a:t>
            </a:r>
            <a:endParaRPr lang="en-US" altLang="en-US" sz="2400" b="1" dirty="0">
              <a:solidFill>
                <a:srgbClr val="2F4057"/>
              </a:solidFill>
              <a:latin typeface="Arial" panose="020B0604020202020204" pitchFamily="34" charset="0"/>
              <a:cs typeface="Arial" panose="020B0604020202020204" pitchFamily="34" charset="0"/>
            </a:endParaRPr>
          </a:p>
          <a:p>
            <a:pPr algn="ctr" eaLnBrk="1" hangingPunct="1"/>
            <a:endParaRPr lang="en-US" altLang="en-US" sz="2400" dirty="0">
              <a:latin typeface="Raleway ExtraBold" pitchFamily="34" charset="-52"/>
            </a:endParaRPr>
          </a:p>
        </p:txBody>
      </p:sp>
      <p:sp>
        <p:nvSpPr>
          <p:cNvPr id="16" name="TextBox 7"/>
          <p:cNvSpPr txBox="1">
            <a:spLocks noChangeArrowheads="1"/>
          </p:cNvSpPr>
          <p:nvPr/>
        </p:nvSpPr>
        <p:spPr bwMode="auto">
          <a:xfrm>
            <a:off x="3048000" y="3048000"/>
            <a:ext cx="61960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algn="ctr" eaLnBrk="1" hangingPunct="1"/>
            <a:r>
              <a:rPr lang="en-US" altLang="en-US" sz="4000" b="1" dirty="0">
                <a:solidFill>
                  <a:srgbClr val="2F4057"/>
                </a:solidFill>
                <a:latin typeface="Arial" panose="020B0604020202020204" pitchFamily="34" charset="0"/>
                <a:cs typeface="Arial" panose="020B0604020202020204" pitchFamily="34" charset="0"/>
              </a:rPr>
              <a:t>Capital Project Overview</a:t>
            </a:r>
          </a:p>
          <a:p>
            <a:pPr algn="ctr" eaLnBrk="1" hangingPunct="1"/>
            <a:endParaRPr lang="en-US" altLang="en-US" sz="1600" dirty="0">
              <a:latin typeface="Raleway ExtraBold" pitchFamily="34" charset="-52"/>
            </a:endParaRPr>
          </a:p>
        </p:txBody>
      </p:sp>
      <p:sp>
        <p:nvSpPr>
          <p:cNvPr id="8" name="Text Box 8"/>
          <p:cNvSpPr txBox="1">
            <a:spLocks noChangeArrowheads="1"/>
          </p:cNvSpPr>
          <p:nvPr/>
        </p:nvSpPr>
        <p:spPr bwMode="auto">
          <a:xfrm>
            <a:off x="5105400" y="5724208"/>
            <a:ext cx="3733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1600" dirty="0" smtClean="0"/>
              <a:t>Teresa Dressler, P.E.</a:t>
            </a:r>
            <a:endParaRPr lang="en-US" altLang="en-US" sz="1600" dirty="0"/>
          </a:p>
          <a:p>
            <a:pPr eaLnBrk="1" hangingPunct="1"/>
            <a:r>
              <a:rPr lang="en-US" altLang="en-US" sz="1600" dirty="0" smtClean="0"/>
              <a:t>Professional </a:t>
            </a:r>
            <a:r>
              <a:rPr lang="en-US" altLang="en-US" sz="1600" dirty="0"/>
              <a:t>Engineer</a:t>
            </a:r>
            <a:endParaRPr lang="en-US" altLang="en-US" sz="1400" dirty="0"/>
          </a:p>
        </p:txBody>
      </p:sp>
      <p:sp>
        <p:nvSpPr>
          <p:cNvPr id="9" name="Text Box 8"/>
          <p:cNvSpPr txBox="1">
            <a:spLocks noChangeArrowheads="1"/>
          </p:cNvSpPr>
          <p:nvPr/>
        </p:nvSpPr>
        <p:spPr bwMode="auto">
          <a:xfrm>
            <a:off x="8991600" y="5715000"/>
            <a:ext cx="487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2">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1600" dirty="0" smtClean="0"/>
              <a:t>Lewis Griffith</a:t>
            </a:r>
            <a:endParaRPr lang="en-US" altLang="en-US" sz="1600" dirty="0"/>
          </a:p>
          <a:p>
            <a:pPr eaLnBrk="1" hangingPunct="1"/>
            <a:r>
              <a:rPr lang="en-US" altLang="en-US" sz="1600" dirty="0" smtClean="0"/>
              <a:t>Division Manager, SWM</a:t>
            </a:r>
            <a:endParaRPr lang="en-US" altLang="en-US" sz="1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sp>
        <p:nvSpPr>
          <p:cNvPr id="3" name="Content Placeholder 2"/>
          <p:cNvSpPr>
            <a:spLocks noGrp="1"/>
          </p:cNvSpPr>
          <p:nvPr>
            <p:ph idx="1"/>
          </p:nvPr>
        </p:nvSpPr>
        <p:spPr>
          <a:xfrm>
            <a:off x="1600200" y="1905000"/>
            <a:ext cx="7543800" cy="3886200"/>
          </a:xfrm>
        </p:spPr>
        <p:txBody>
          <a:bodyPr>
            <a:normAutofit lnSpcReduction="10000"/>
          </a:bodyPr>
          <a:lstStyle/>
          <a:p>
            <a:pPr marL="0" indent="0">
              <a:buNone/>
            </a:pPr>
            <a:r>
              <a:rPr lang="en-US" sz="2400" dirty="0">
                <a:latin typeface="Arial" panose="020B0604020202020204" pitchFamily="34" charset="0"/>
                <a:cs typeface="Arial" panose="020B0604020202020204" pitchFamily="34" charset="0"/>
              </a:rPr>
              <a:t>Inventory</a:t>
            </a:r>
          </a:p>
          <a:p>
            <a:pPr lvl="1">
              <a:spcAft>
                <a:spcPts val="600"/>
              </a:spcAft>
            </a:pPr>
            <a:r>
              <a:rPr lang="en-US" sz="2000" dirty="0">
                <a:latin typeface="Arial" panose="020B0604020202020204" pitchFamily="34" charset="0"/>
                <a:cs typeface="Arial" panose="020B0604020202020204" pitchFamily="34" charset="0"/>
              </a:rPr>
              <a:t>What do we own?</a:t>
            </a:r>
          </a:p>
          <a:p>
            <a:pPr marL="0" indent="0">
              <a:buNone/>
            </a:pPr>
            <a:r>
              <a:rPr lang="en-US" sz="2400" dirty="0">
                <a:latin typeface="Arial" panose="020B0604020202020204" pitchFamily="34" charset="0"/>
                <a:cs typeface="Arial" panose="020B0604020202020204" pitchFamily="34" charset="0"/>
              </a:rPr>
              <a:t>Likelihood of Failure</a:t>
            </a:r>
          </a:p>
          <a:p>
            <a:pPr lvl="1">
              <a:spcAft>
                <a:spcPts val="600"/>
              </a:spcAft>
            </a:pPr>
            <a:r>
              <a:rPr lang="en-US" sz="2000" dirty="0">
                <a:latin typeface="Arial" panose="020B0604020202020204" pitchFamily="34" charset="0"/>
                <a:cs typeface="Arial" panose="020B0604020202020204" pitchFamily="34" charset="0"/>
              </a:rPr>
              <a:t>What condition is it in?</a:t>
            </a:r>
          </a:p>
          <a:p>
            <a:pPr marL="0" indent="0">
              <a:buNone/>
            </a:pPr>
            <a:r>
              <a:rPr lang="en-US" sz="2400" dirty="0">
                <a:latin typeface="Arial" panose="020B0604020202020204" pitchFamily="34" charset="0"/>
                <a:cs typeface="Arial" panose="020B0604020202020204" pitchFamily="34" charset="0"/>
              </a:rPr>
              <a:t>Consequence of Failure</a:t>
            </a:r>
          </a:p>
          <a:p>
            <a:pPr lvl="1">
              <a:spcAft>
                <a:spcPts val="600"/>
              </a:spcAft>
            </a:pPr>
            <a:r>
              <a:rPr lang="en-US" sz="2000" dirty="0">
                <a:latin typeface="Arial" panose="020B0604020202020204" pitchFamily="34" charset="0"/>
                <a:cs typeface="Arial" panose="020B0604020202020204" pitchFamily="34" charset="0"/>
              </a:rPr>
              <a:t>What are the impacts if it fails?</a:t>
            </a:r>
          </a:p>
          <a:p>
            <a:pPr marL="0" indent="0">
              <a:buNone/>
            </a:pPr>
            <a:r>
              <a:rPr lang="en-US" sz="2400" dirty="0">
                <a:latin typeface="Arial" panose="020B0604020202020204" pitchFamily="34" charset="0"/>
                <a:cs typeface="Arial" panose="020B0604020202020204" pitchFamily="34" charset="0"/>
              </a:rPr>
              <a:t>Risk = Likelihood of Failure x Consequence of Failure</a:t>
            </a:r>
          </a:p>
          <a:p>
            <a:pPr lvl="1">
              <a:spcAft>
                <a:spcPts val="600"/>
              </a:spcAft>
            </a:pPr>
            <a:r>
              <a:rPr lang="en-US" sz="2000" dirty="0">
                <a:latin typeface="Arial" panose="020B0604020202020204" pitchFamily="34" charset="0"/>
                <a:cs typeface="Arial" panose="020B0604020202020204" pitchFamily="34" charset="0"/>
              </a:rPr>
              <a:t>How do we mitigate risks?</a:t>
            </a:r>
          </a:p>
          <a:p>
            <a:pPr marL="11430" lvl="1" indent="0">
              <a:buNone/>
            </a:pPr>
            <a:r>
              <a:rPr lang="en-US" sz="2400" dirty="0">
                <a:latin typeface="Arial" panose="020B0604020202020204" pitchFamily="34" charset="0"/>
                <a:cs typeface="Arial" panose="020B0604020202020204" pitchFamily="34" charset="0"/>
              </a:rPr>
              <a:t>Funding</a:t>
            </a:r>
            <a:endParaRPr lang="en-US" sz="2800" dirty="0">
              <a:latin typeface="Arial" panose="020B0604020202020204" pitchFamily="34" charset="0"/>
              <a:cs typeface="Arial" panose="020B0604020202020204" pitchFamily="34" charset="0"/>
            </a:endParaRPr>
          </a:p>
          <a:p>
            <a:pPr lvl="1">
              <a:spcAft>
                <a:spcPts val="600"/>
              </a:spcAft>
            </a:pPr>
            <a:r>
              <a:rPr lang="en-US" sz="2000" dirty="0">
                <a:latin typeface="Arial" panose="020B0604020202020204" pitchFamily="34" charset="0"/>
                <a:cs typeface="Arial" panose="020B0604020202020204" pitchFamily="34" charset="0"/>
              </a:rPr>
              <a:t>How do we </a:t>
            </a:r>
            <a:r>
              <a:rPr lang="en-US" sz="2000" dirty="0" smtClean="0">
                <a:latin typeface="Arial" panose="020B0604020202020204" pitchFamily="34" charset="0"/>
                <a:cs typeface="Arial" panose="020B0604020202020204" pitchFamily="34" charset="0"/>
              </a:rPr>
              <a:t>pay for it?</a:t>
            </a:r>
            <a:endParaRPr lang="en-US" sz="20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pPr>
              <a:defRPr/>
            </a:pPr>
            <a:fld id="{08001FA0-6AF9-44BF-A662-5CE9D417A533}" type="slidenum">
              <a:rPr lang="en-US" smtClean="0"/>
              <a:pPr>
                <a:defRPr/>
              </a:pPr>
              <a:t>7</a:t>
            </a:fld>
            <a:endParaRPr lang="en-US" dirty="0"/>
          </a:p>
        </p:txBody>
      </p:sp>
      <p:pic>
        <p:nvPicPr>
          <p:cNvPr id="7" name="Picture 2" descr="G:\Admin\- Accounting\2013-14\Capital Requests\CIP Presentation ESC 09 13 12\Images\24 inch Abandon Wood Pipe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524000"/>
            <a:ext cx="3432401" cy="23622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66900" y="609600"/>
            <a:ext cx="7010400" cy="584775"/>
          </a:xfrm>
          <a:prstGeom prst="rect">
            <a:avLst/>
          </a:prstGeom>
          <a:noFill/>
        </p:spPr>
        <p:txBody>
          <a:bodyPr wrap="square" rtlCol="0">
            <a:spAutoFit/>
          </a:bodyPr>
          <a:lstStyle/>
          <a:p>
            <a:r>
              <a:rPr lang="en-US" sz="3200" b="1" cap="all" dirty="0">
                <a:solidFill>
                  <a:srgbClr val="FFFFFF"/>
                </a:solidFill>
                <a:latin typeface="Arial" panose="020B0604020202020204" pitchFamily="34" charset="0"/>
                <a:cs typeface="Arial" panose="020B0604020202020204" pitchFamily="34" charset="0"/>
              </a:rPr>
              <a:t>Asset Management Basics</a:t>
            </a:r>
          </a:p>
        </p:txBody>
      </p:sp>
    </p:spTree>
    <p:extLst>
      <p:ext uri="{BB962C8B-B14F-4D97-AF65-F5344CB8AC3E}">
        <p14:creationId xmlns:p14="http://schemas.microsoft.com/office/powerpoint/2010/main" val="53600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40000">
              <a:schemeClr val="bg1">
                <a:tint val="95000"/>
                <a:shade val="85000"/>
                <a:satMod val="150000"/>
              </a:schemeClr>
            </a:gs>
            <a:gs pos="100000">
              <a:schemeClr val="bg1">
                <a:shade val="45000"/>
                <a:satMod val="200000"/>
              </a:schemeClr>
            </a:gs>
          </a:gsLst>
          <a:lin ang="5400000" scaled="0"/>
          <a:tileRect/>
        </a:gradFill>
        <a:effectLst/>
      </p:bgPr>
    </p:bg>
    <p:spTree>
      <p:nvGrpSpPr>
        <p:cNvPr id="1" name=""/>
        <p:cNvGrpSpPr/>
        <p:nvPr/>
      </p:nvGrpSpPr>
      <p:grpSpPr>
        <a:xfrm>
          <a:off x="0" y="0"/>
          <a:ext cx="0" cy="0"/>
          <a:chOff x="0" y="0"/>
          <a:chExt cx="0" cy="0"/>
        </a:xfrm>
      </p:grpSpPr>
      <p:sp>
        <p:nvSpPr>
          <p:cNvPr id="3076" name="Rectangle 3"/>
          <p:cNvSpPr>
            <a:spLocks noGrp="1" noChangeArrowheads="1"/>
          </p:cNvSpPr>
          <p:nvPr>
            <p:ph idx="1"/>
          </p:nvPr>
        </p:nvSpPr>
        <p:spPr>
          <a:xfrm>
            <a:off x="1447800" y="1524000"/>
            <a:ext cx="5486400" cy="4572000"/>
          </a:xfrm>
        </p:spPr>
        <p:txBody>
          <a:bodyPr anchor="t">
            <a:normAutofit fontScale="62500" lnSpcReduction="20000"/>
          </a:bodyPr>
          <a:lstStyle/>
          <a:p>
            <a:pPr marL="0" indent="0">
              <a:buNone/>
            </a:pPr>
            <a:r>
              <a:rPr lang="en-US" altLang="en-US" sz="4000" b="1" dirty="0">
                <a:latin typeface="Arial" charset="0"/>
              </a:rPr>
              <a:t>Wastewater</a:t>
            </a:r>
            <a:r>
              <a:rPr lang="en-US" altLang="en-US" sz="3400" b="1" dirty="0">
                <a:latin typeface="Arial" charset="0"/>
              </a:rPr>
              <a:t> </a:t>
            </a:r>
          </a:p>
          <a:p>
            <a:pPr marL="731520" lvl="1" indent="-457200"/>
            <a:r>
              <a:rPr lang="en-US" altLang="en-US" sz="3800" dirty="0">
                <a:latin typeface="Arial"/>
                <a:cs typeface="Arial"/>
              </a:rPr>
              <a:t>700 miles pipe</a:t>
            </a:r>
          </a:p>
          <a:p>
            <a:pPr marL="731520" lvl="1" indent="-457200"/>
            <a:r>
              <a:rPr lang="en-US" altLang="en-US" sz="3800" dirty="0">
                <a:latin typeface="Arial" charset="0"/>
              </a:rPr>
              <a:t>Mechanical/electrical equipment </a:t>
            </a:r>
          </a:p>
          <a:p>
            <a:pPr marL="1004570" lvl="2" indent="-257175">
              <a:buFont typeface="Symbol" panose="05050102010706020507" pitchFamily="18" charset="2"/>
              <a:buChar char="-"/>
            </a:pPr>
            <a:r>
              <a:rPr lang="en-US" altLang="en-US" sz="3000" dirty="0">
                <a:latin typeface="Arial"/>
                <a:cs typeface="Arial"/>
              </a:rPr>
              <a:t>1,550 each - pump stations</a:t>
            </a:r>
          </a:p>
          <a:p>
            <a:pPr marL="1004570" lvl="2" indent="-257175">
              <a:buFont typeface="Symbol" panose="05050102010706020507" pitchFamily="18" charset="2"/>
              <a:buChar char="-"/>
            </a:pPr>
            <a:r>
              <a:rPr lang="en-US" altLang="en-US" sz="3000" dirty="0">
                <a:latin typeface="Arial"/>
                <a:cs typeface="Arial"/>
              </a:rPr>
              <a:t>6,300 each - treatment plants</a:t>
            </a:r>
          </a:p>
          <a:p>
            <a:pPr lvl="1"/>
            <a:endParaRPr lang="en-US" altLang="en-US" sz="2900" dirty="0">
              <a:latin typeface="Arial" charset="0"/>
            </a:endParaRPr>
          </a:p>
          <a:p>
            <a:pPr marL="0" indent="0">
              <a:buNone/>
            </a:pPr>
            <a:r>
              <a:rPr lang="en-US" altLang="en-US" sz="4000" b="1" dirty="0">
                <a:latin typeface="Arial" charset="0"/>
              </a:rPr>
              <a:t>Stormwater</a:t>
            </a:r>
          </a:p>
          <a:p>
            <a:pPr marL="731520" lvl="1" indent="-457200"/>
            <a:r>
              <a:rPr lang="en-US" altLang="en-US" sz="3800" dirty="0" smtClean="0">
                <a:latin typeface="Arial"/>
                <a:cs typeface="Arial"/>
              </a:rPr>
              <a:t>555 </a:t>
            </a:r>
            <a:r>
              <a:rPr lang="en-US" altLang="en-US" sz="3800" dirty="0">
                <a:latin typeface="Arial"/>
                <a:cs typeface="Arial"/>
              </a:rPr>
              <a:t>miles pipe</a:t>
            </a:r>
          </a:p>
          <a:p>
            <a:pPr marL="731520" lvl="1" indent="-457200"/>
            <a:r>
              <a:rPr lang="en-US" altLang="en-US" sz="3800" dirty="0" smtClean="0">
                <a:latin typeface="Arial"/>
                <a:cs typeface="Arial"/>
              </a:rPr>
              <a:t>32 </a:t>
            </a:r>
            <a:r>
              <a:rPr lang="en-US" altLang="en-US" sz="3800" dirty="0">
                <a:latin typeface="Arial"/>
                <a:cs typeface="Arial"/>
              </a:rPr>
              <a:t>Holding Basins/Ponds</a:t>
            </a:r>
          </a:p>
          <a:p>
            <a:pPr marL="731520" lvl="1" indent="-457200"/>
            <a:r>
              <a:rPr lang="en-US" altLang="en-US" sz="3800" dirty="0" smtClean="0">
                <a:latin typeface="Arial"/>
                <a:cs typeface="Arial"/>
              </a:rPr>
              <a:t>400 </a:t>
            </a:r>
            <a:r>
              <a:rPr lang="en-US" altLang="en-US" sz="3800" dirty="0">
                <a:latin typeface="Arial"/>
                <a:cs typeface="Arial"/>
              </a:rPr>
              <a:t>Treatment Devices</a:t>
            </a:r>
          </a:p>
          <a:p>
            <a:pPr lvl="1"/>
            <a:endParaRPr lang="en-US" altLang="en-US" sz="3800" dirty="0">
              <a:latin typeface="Arial" charset="0"/>
            </a:endParaRPr>
          </a:p>
          <a:p>
            <a:pPr marL="0" indent="0">
              <a:buNone/>
            </a:pPr>
            <a:r>
              <a:rPr lang="en-US" altLang="en-US" sz="4000" b="1" dirty="0">
                <a:latin typeface="Arial" charset="0"/>
              </a:rPr>
              <a:t>Solid Waste</a:t>
            </a:r>
          </a:p>
          <a:p>
            <a:pPr marL="731520" lvl="1" indent="-457200"/>
            <a:r>
              <a:rPr lang="en-US" altLang="en-US" sz="3800" dirty="0">
                <a:latin typeface="Arial" charset="0"/>
              </a:rPr>
              <a:t>135 acres landfill cap</a:t>
            </a:r>
          </a:p>
          <a:p>
            <a:pPr marL="731520" lvl="1" indent="-457200"/>
            <a:r>
              <a:rPr lang="en-US" altLang="en-US" sz="3800" dirty="0">
                <a:latin typeface="Arial" charset="0"/>
              </a:rPr>
              <a:t>Onsite Facilities</a:t>
            </a:r>
          </a:p>
          <a:p>
            <a:pPr eaLnBrk="1" hangingPunct="1">
              <a:buFontTx/>
              <a:buNone/>
            </a:pPr>
            <a:endParaRPr lang="en-US" altLang="en-US" sz="2000" dirty="0">
              <a:latin typeface="Arial" charset="0"/>
            </a:endParaRPr>
          </a:p>
          <a:p>
            <a:pPr eaLnBrk="1" hangingPunct="1">
              <a:buFont typeface="Wingdings" pitchFamily="2" charset="2"/>
              <a:buChar char="§"/>
            </a:pPr>
            <a:endParaRPr lang="en-US" altLang="en-US" sz="2400" dirty="0">
              <a:latin typeface="Arial" charset="0"/>
            </a:endParaRPr>
          </a:p>
          <a:p>
            <a:pPr eaLnBrk="1" hangingPunct="1">
              <a:buFont typeface="Wingdings" pitchFamily="2" charset="2"/>
              <a:buNone/>
            </a:pPr>
            <a:endParaRPr lang="en-US" altLang="en-US" sz="2400" dirty="0">
              <a:latin typeface="Arial" charset="0"/>
            </a:endParaRPr>
          </a:p>
        </p:txBody>
      </p:sp>
      <p:sp>
        <p:nvSpPr>
          <p:cNvPr id="4" name="Slide Number Placeholder 3"/>
          <p:cNvSpPr>
            <a:spLocks noGrp="1"/>
          </p:cNvSpPr>
          <p:nvPr>
            <p:ph type="sldNum" sz="quarter" idx="12"/>
          </p:nvPr>
        </p:nvSpPr>
        <p:spPr/>
        <p:txBody>
          <a:bodyPr/>
          <a:lstStyle/>
          <a:p>
            <a:pPr>
              <a:defRPr/>
            </a:pPr>
            <a:fld id="{08001FA0-6AF9-44BF-A662-5CE9D417A533}" type="slidenum">
              <a:rPr lang="en-US" smtClean="0"/>
              <a:pPr>
                <a:defRPr/>
              </a:pPr>
              <a:t>8</a:t>
            </a:fld>
            <a:endParaRPr lang="en-US" dirty="0"/>
          </a:p>
        </p:txBody>
      </p:sp>
      <p:pic>
        <p:nvPicPr>
          <p:cNvPr id="3077" name="Picture 4" descr="port-o-T"/>
          <p:cNvPicPr>
            <a:picLocks noChangeAspect="1" noChangeArrowheads="1"/>
          </p:cNvPicPr>
          <p:nvPr/>
        </p:nvPicPr>
        <p:blipFill>
          <a:blip r:embed="rId3">
            <a:extLst>
              <a:ext uri="{28A0092B-C50C-407E-A947-70E740481C1C}">
                <a14:useLocalDpi xmlns:a14="http://schemas.microsoft.com/office/drawing/2010/main" val="0"/>
              </a:ext>
            </a:extLst>
          </a:blip>
          <a:srcRect b="1009"/>
          <a:stretch>
            <a:fillRect/>
          </a:stretch>
        </p:blipFill>
        <p:spPr bwMode="auto">
          <a:xfrm>
            <a:off x="7315200" y="1676400"/>
            <a:ext cx="3723861" cy="364290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3"/>
          <p:cNvSpPr txBox="1">
            <a:spLocks noChangeArrowheads="1"/>
          </p:cNvSpPr>
          <p:nvPr/>
        </p:nvSpPr>
        <p:spPr bwMode="auto">
          <a:xfrm>
            <a:off x="1874838" y="658813"/>
            <a:ext cx="78438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eaLnBrk="1" hangingPunct="1"/>
            <a:r>
              <a:rPr lang="en-US" altLang="en-US" sz="3200" b="1" dirty="0">
                <a:solidFill>
                  <a:schemeClr val="bg1"/>
                </a:solidFill>
                <a:latin typeface="Arial" panose="020B0604020202020204" pitchFamily="34" charset="0"/>
                <a:cs typeface="Arial" panose="020B0604020202020204" pitchFamily="34" charset="0"/>
              </a:rPr>
              <a:t>ASSET INVENTORY</a:t>
            </a:r>
            <a:endParaRPr lang="en-US" altLang="en-US" sz="1100" b="1" dirty="0">
              <a:solidFill>
                <a:srgbClr val="CA4E39"/>
              </a:solidFill>
              <a:latin typeface="Arial" panose="020B0604020202020204" pitchFamily="34" charset="0"/>
              <a:cs typeface="Arial" panose="020B0604020202020204" pitchFamily="34" charset="0"/>
            </a:endParaRPr>
          </a:p>
          <a:p>
            <a:pPr eaLnBrk="1" hangingPunct="1"/>
            <a:endParaRPr lang="en-US" altLang="en-US" sz="1600" dirty="0">
              <a:solidFill>
                <a:schemeClr val="bg1"/>
              </a:solidFill>
              <a:latin typeface="Raleway ExtraBold" pitchFamily="34" charset="-52"/>
            </a:endParaRPr>
          </a:p>
        </p:txBody>
      </p:sp>
      <p:sp>
        <p:nvSpPr>
          <p:cNvPr id="3" name="Title 2"/>
          <p:cNvSpPr>
            <a:spLocks noGrp="1"/>
          </p:cNvSpPr>
          <p:nvPr>
            <p:ph type="title"/>
          </p:nvPr>
        </p:nvSpPr>
        <p:spPr/>
        <p:txBody>
          <a:bodyPr/>
          <a:lstStyle/>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1"/>
          </p:nvPr>
        </p:nvSpPr>
        <p:spPr>
          <a:xfrm>
            <a:off x="1447800" y="1600200"/>
            <a:ext cx="7696200" cy="4785360"/>
          </a:xfrm>
        </p:spPr>
        <p:txBody>
          <a:bodyPr>
            <a:noAutofit/>
          </a:bodyPr>
          <a:lstStyle/>
          <a:p>
            <a:r>
              <a:rPr lang="en-US" altLang="en-US" sz="2400" dirty="0">
                <a:latin typeface="Arial" charset="0"/>
                <a:cs typeface="Arial" charset="0"/>
              </a:rPr>
              <a:t>Maintenance History </a:t>
            </a:r>
          </a:p>
          <a:p>
            <a:pPr lvl="1">
              <a:buFont typeface="Symbol" panose="05050102010706020507" pitchFamily="18" charset="2"/>
              <a:buChar char="-"/>
            </a:pPr>
            <a:r>
              <a:rPr lang="en-US" altLang="en-US" sz="2100" dirty="0">
                <a:latin typeface="Arial" charset="0"/>
                <a:cs typeface="Arial" charset="0"/>
              </a:rPr>
              <a:t>  Preventative &amp; Corrective</a:t>
            </a:r>
          </a:p>
          <a:p>
            <a:r>
              <a:rPr lang="en-US" altLang="en-US" sz="2400" dirty="0">
                <a:latin typeface="Arial" charset="0"/>
                <a:cs typeface="Arial" charset="0"/>
              </a:rPr>
              <a:t>Video inspections</a:t>
            </a:r>
          </a:p>
          <a:p>
            <a:r>
              <a:rPr lang="en-US" altLang="en-US" sz="2400" dirty="0">
                <a:latin typeface="Arial" charset="0"/>
                <a:cs typeface="Arial" charset="0"/>
              </a:rPr>
              <a:t>Modeling</a:t>
            </a:r>
          </a:p>
          <a:p>
            <a:endParaRPr lang="en-US" altLang="en-US" sz="2000" dirty="0">
              <a:latin typeface="Arial" charset="0"/>
              <a:cs typeface="Arial" charset="0"/>
            </a:endParaRPr>
          </a:p>
        </p:txBody>
      </p:sp>
      <p:sp>
        <p:nvSpPr>
          <p:cNvPr id="3" name="Slide Number Placeholder 2"/>
          <p:cNvSpPr>
            <a:spLocks noGrp="1"/>
          </p:cNvSpPr>
          <p:nvPr>
            <p:ph type="sldNum" sz="quarter" idx="12"/>
          </p:nvPr>
        </p:nvSpPr>
        <p:spPr/>
        <p:txBody>
          <a:bodyPr/>
          <a:lstStyle/>
          <a:p>
            <a:pPr>
              <a:defRPr/>
            </a:pPr>
            <a:fld id="{08001FA0-6AF9-44BF-A662-5CE9D417A533}" type="slidenum">
              <a:rPr lang="en-US" smtClean="0"/>
              <a:pPr>
                <a:defRPr/>
              </a:pPr>
              <a:t>9</a:t>
            </a:fld>
            <a:endParaRPr lang="en-US" dirty="0"/>
          </a:p>
        </p:txBody>
      </p:sp>
      <p:pic>
        <p:nvPicPr>
          <p:cNvPr id="7" name="Picture 3" descr="image002"/>
          <p:cNvPicPr>
            <a:picLocks noChangeAspect="1" noChangeArrowheads="1"/>
          </p:cNvPicPr>
          <p:nvPr/>
        </p:nvPicPr>
        <p:blipFill rotWithShape="1">
          <a:blip r:embed="rId4">
            <a:extLst>
              <a:ext uri="{28A0092B-C50C-407E-A947-70E740481C1C}">
                <a14:useLocalDpi xmlns:a14="http://schemas.microsoft.com/office/drawing/2010/main" val="0"/>
              </a:ext>
            </a:extLst>
          </a:blip>
          <a:srcRect l="4229" t="55545" r="47068" b="4482"/>
          <a:stretch/>
        </p:blipFill>
        <p:spPr bwMode="auto">
          <a:xfrm>
            <a:off x="5410200" y="3048000"/>
            <a:ext cx="5249228" cy="289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p:nvPr/>
        </p:nvPicPr>
        <p:blipFill>
          <a:blip r:embed="rId5"/>
          <a:stretch>
            <a:fillRect/>
          </a:stretch>
        </p:blipFill>
        <p:spPr>
          <a:xfrm>
            <a:off x="1798638" y="3429634"/>
            <a:ext cx="3260725" cy="2513965"/>
          </a:xfrm>
          <a:prstGeom prst="rect">
            <a:avLst/>
          </a:prstGeom>
        </p:spPr>
      </p:pic>
      <p:sp>
        <p:nvSpPr>
          <p:cNvPr id="9" name="TextBox 3"/>
          <p:cNvSpPr txBox="1">
            <a:spLocks noChangeArrowheads="1"/>
          </p:cNvSpPr>
          <p:nvPr/>
        </p:nvSpPr>
        <p:spPr bwMode="auto">
          <a:xfrm>
            <a:off x="1897063" y="658813"/>
            <a:ext cx="78438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King" pitchFamily="2" charset="0"/>
              </a:defRPr>
            </a:lvl1pPr>
            <a:lvl2pPr marL="742950" indent="-285750">
              <a:defRPr>
                <a:solidFill>
                  <a:schemeClr val="tx1"/>
                </a:solidFill>
                <a:latin typeface="King" pitchFamily="2" charset="0"/>
              </a:defRPr>
            </a:lvl2pPr>
            <a:lvl3pPr marL="1143000" indent="-228600">
              <a:defRPr>
                <a:solidFill>
                  <a:schemeClr val="tx1"/>
                </a:solidFill>
                <a:latin typeface="King" pitchFamily="2" charset="0"/>
              </a:defRPr>
            </a:lvl3pPr>
            <a:lvl4pPr marL="1600200" indent="-228600">
              <a:defRPr>
                <a:solidFill>
                  <a:schemeClr val="tx1"/>
                </a:solidFill>
                <a:latin typeface="King" pitchFamily="2" charset="0"/>
              </a:defRPr>
            </a:lvl4pPr>
            <a:lvl5pPr marL="2057400" indent="-228600">
              <a:defRPr>
                <a:solidFill>
                  <a:schemeClr val="tx1"/>
                </a:solidFill>
                <a:latin typeface="King" pitchFamily="2" charset="0"/>
              </a:defRPr>
            </a:lvl5pPr>
            <a:lvl6pPr marL="2514600" indent="-228600" eaLnBrk="0" fontAlgn="base" hangingPunct="0">
              <a:spcBef>
                <a:spcPct val="0"/>
              </a:spcBef>
              <a:spcAft>
                <a:spcPct val="0"/>
              </a:spcAft>
              <a:defRPr>
                <a:solidFill>
                  <a:schemeClr val="tx1"/>
                </a:solidFill>
                <a:latin typeface="King" pitchFamily="2" charset="0"/>
              </a:defRPr>
            </a:lvl6pPr>
            <a:lvl7pPr marL="2971800" indent="-228600" eaLnBrk="0" fontAlgn="base" hangingPunct="0">
              <a:spcBef>
                <a:spcPct val="0"/>
              </a:spcBef>
              <a:spcAft>
                <a:spcPct val="0"/>
              </a:spcAft>
              <a:defRPr>
                <a:solidFill>
                  <a:schemeClr val="tx1"/>
                </a:solidFill>
                <a:latin typeface="King" pitchFamily="2" charset="0"/>
              </a:defRPr>
            </a:lvl7pPr>
            <a:lvl8pPr marL="3429000" indent="-228600" eaLnBrk="0" fontAlgn="base" hangingPunct="0">
              <a:spcBef>
                <a:spcPct val="0"/>
              </a:spcBef>
              <a:spcAft>
                <a:spcPct val="0"/>
              </a:spcAft>
              <a:defRPr>
                <a:solidFill>
                  <a:schemeClr val="tx1"/>
                </a:solidFill>
                <a:latin typeface="King" pitchFamily="2" charset="0"/>
              </a:defRPr>
            </a:lvl8pPr>
            <a:lvl9pPr marL="3886200" indent="-228600" eaLnBrk="0" fontAlgn="base" hangingPunct="0">
              <a:spcBef>
                <a:spcPct val="0"/>
              </a:spcBef>
              <a:spcAft>
                <a:spcPct val="0"/>
              </a:spcAft>
              <a:defRPr>
                <a:solidFill>
                  <a:schemeClr val="tx1"/>
                </a:solidFill>
                <a:latin typeface="King" pitchFamily="2" charset="0"/>
              </a:defRPr>
            </a:lvl9pPr>
          </a:lstStyle>
          <a:p>
            <a:pPr eaLnBrk="1" hangingPunct="1"/>
            <a:r>
              <a:rPr lang="en-US" altLang="en-US" sz="3200" b="1" dirty="0">
                <a:solidFill>
                  <a:schemeClr val="bg1"/>
                </a:solidFill>
                <a:latin typeface="Arial" panose="020B0604020202020204" pitchFamily="34" charset="0"/>
                <a:cs typeface="Arial" panose="020B0604020202020204" pitchFamily="34" charset="0"/>
              </a:rPr>
              <a:t>LIKELIHOOD OF FAILURE</a:t>
            </a:r>
            <a:endParaRPr lang="en-US" altLang="en-US" sz="3200" b="1" dirty="0">
              <a:solidFill>
                <a:srgbClr val="CA4E39"/>
              </a:solidFill>
              <a:latin typeface="Arial" panose="020B0604020202020204" pitchFamily="34" charset="0"/>
              <a:cs typeface="Arial" panose="020B0604020202020204" pitchFamily="34" charset="0"/>
            </a:endParaRPr>
          </a:p>
          <a:p>
            <a:pPr eaLnBrk="1" hangingPunct="1"/>
            <a:endParaRPr lang="en-US" altLang="en-US" sz="1600" dirty="0">
              <a:solidFill>
                <a:schemeClr val="bg1"/>
              </a:solidFill>
              <a:latin typeface="Raleway ExtraBold" pitchFamily="34" charset="-52"/>
            </a:endParaRPr>
          </a:p>
        </p:txBody>
      </p:sp>
      <p:sp>
        <p:nvSpPr>
          <p:cNvPr id="2" name="Title 1"/>
          <p:cNvSpPr>
            <a:spLocks noGrp="1"/>
          </p:cNvSpPr>
          <p:nvPr>
            <p:ph type="title"/>
          </p:nvPr>
        </p:nvSpPr>
        <p:spPr/>
        <p:txBody>
          <a:bodyPr/>
          <a:lstStyle/>
          <a:p>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1427102630"/>
              </p:ext>
            </p:extLst>
          </p:nvPr>
        </p:nvGraphicFramePr>
        <p:xfrm>
          <a:off x="5410200" y="1371600"/>
          <a:ext cx="5443990" cy="2743200"/>
        </p:xfrm>
        <a:graphic>
          <a:graphicData uri="http://schemas.openxmlformats.org/presentationml/2006/ole">
            <mc:AlternateContent xmlns:mc="http://schemas.openxmlformats.org/markup-compatibility/2006">
              <mc:Choice xmlns:v="urn:schemas-microsoft-com:vml" Requires="v">
                <p:oleObj spid="_x0000_s14400" name="Acrobat Document" r:id="rId6" imgW="7543607" imgH="5829107" progId="AcroExch.Document.11">
                  <p:embed/>
                </p:oleObj>
              </mc:Choice>
              <mc:Fallback>
                <p:oleObj name="Acrobat Document" r:id="rId6" imgW="7543607" imgH="5829107" progId="AcroExch.Document.11">
                  <p:embed/>
                  <p:pic>
                    <p:nvPicPr>
                      <p:cNvPr id="10" name="Object 9"/>
                      <p:cNvPicPr/>
                      <p:nvPr/>
                    </p:nvPicPr>
                    <p:blipFill>
                      <a:blip r:embed="rId7"/>
                      <a:stretch>
                        <a:fillRect/>
                      </a:stretch>
                    </p:blipFill>
                    <p:spPr>
                      <a:xfrm>
                        <a:off x="5410200" y="1371600"/>
                        <a:ext cx="5443990" cy="2743200"/>
                      </a:xfrm>
                      <a:prstGeom prst="rect">
                        <a:avLst/>
                      </a:prstGeom>
                    </p:spPr>
                  </p:pic>
                </p:oleObj>
              </mc:Fallback>
            </mc:AlternateContent>
          </a:graphicData>
        </a:graphic>
      </p:graphicFrame>
    </p:spTree>
    <p:extLst>
      <p:ext uri="{BB962C8B-B14F-4D97-AF65-F5344CB8AC3E}">
        <p14:creationId xmlns:p14="http://schemas.microsoft.com/office/powerpoint/2010/main" val="1895100188"/>
      </p:ext>
    </p:extLst>
  </p:cSld>
  <p:clrMapOvr>
    <a:masterClrMapping/>
  </p:clrMapOvr>
</p:sld>
</file>

<file path=ppt/theme/theme1.xml><?xml version="1.0" encoding="utf-8"?>
<a:theme xmlns:a="http://schemas.openxmlformats.org/drawingml/2006/main" name="Council">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uncil" id="{118B016C-35FB-4F8F-BC05-F1D7E9823A28}" vid="{2D5A8289-8E58-4A5C-AE8C-4A30D00CFCFB}"/>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28477</TotalTime>
  <Words>2914</Words>
  <Application>Microsoft Office PowerPoint</Application>
  <PresentationFormat>Widescreen</PresentationFormat>
  <Paragraphs>372</Paragraphs>
  <Slides>30</Slides>
  <Notes>23</Notes>
  <HiddenSlides>1</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1" baseType="lpstr">
      <vt:lpstr>Arial</vt:lpstr>
      <vt:lpstr>Calibri</vt:lpstr>
      <vt:lpstr>Calibri Light</vt:lpstr>
      <vt:lpstr>Karla</vt:lpstr>
      <vt:lpstr>King</vt:lpstr>
      <vt:lpstr>Raleway ExtraBold</vt:lpstr>
      <vt:lpstr>Symbol</vt:lpstr>
      <vt:lpstr>Times New Roman</vt:lpstr>
      <vt:lpstr>Wingdings</vt:lpstr>
      <vt:lpstr>Council</vt:lpstr>
      <vt:lpstr>Acrobat Document</vt:lpstr>
      <vt:lpstr>PowerPoint Presentation</vt:lpstr>
      <vt:lpstr>PowerPoint Presentation</vt:lpstr>
      <vt:lpstr>Updates to Open Public Meetings Act</vt:lpstr>
      <vt:lpstr>Updates to Open Public Meetings Act (Cont.)</vt:lpstr>
      <vt:lpstr>Updates to Open Public Meetings Act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City of Tacoma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Tacoma Central Wastewater Treatment Plant Upgrade</dc:title>
  <dc:creator>Sewer Utility</dc:creator>
  <cp:lastModifiedBy>Lorella, Christina</cp:lastModifiedBy>
  <cp:revision>825</cp:revision>
  <cp:lastPrinted>2019-04-03T17:50:54Z</cp:lastPrinted>
  <dcterms:created xsi:type="dcterms:W3CDTF">2003-02-19T21:30:56Z</dcterms:created>
  <dcterms:modified xsi:type="dcterms:W3CDTF">2022-05-12T01:07:54Z</dcterms:modified>
</cp:coreProperties>
</file>